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3" r:id="rId3"/>
    <p:sldId id="319" r:id="rId4"/>
    <p:sldId id="275" r:id="rId5"/>
    <p:sldId id="390" r:id="rId6"/>
    <p:sldId id="320" r:id="rId7"/>
    <p:sldId id="435" r:id="rId8"/>
    <p:sldId id="277" r:id="rId9"/>
    <p:sldId id="278" r:id="rId10"/>
    <p:sldId id="321" r:id="rId11"/>
    <p:sldId id="322" r:id="rId12"/>
    <p:sldId id="323" r:id="rId13"/>
    <p:sldId id="324" r:id="rId14"/>
    <p:sldId id="289" r:id="rId15"/>
  </p:sldIdLst>
  <p:sldSz cx="10080625" cy="5670550"/>
  <p:notesSz cx="6858000" cy="994727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346ED5-615B-4129-A276-B5860C541CD5}">
          <p14:sldIdLst>
            <p14:sldId id="256"/>
            <p14:sldId id="273"/>
            <p14:sldId id="319"/>
            <p14:sldId id="275"/>
            <p14:sldId id="390"/>
            <p14:sldId id="320"/>
            <p14:sldId id="435"/>
            <p14:sldId id="277"/>
            <p14:sldId id="278"/>
            <p14:sldId id="321"/>
            <p14:sldId id="322"/>
            <p14:sldId id="323"/>
            <p14:sldId id="324"/>
            <p14:sldId id="289"/>
          </p14:sldIdLst>
        </p14:section>
        <p14:section name="Раздел без заголовка" id="{0DA1CB9D-DF0D-4C58-9C00-684A1298A743}">
          <p14:sldIdLst/>
        </p14:section>
        <p14:section name="Раздел без заголовка" id="{9E902CF3-5DC0-49CC-AF9C-3D4655419DA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679">
          <p15:clr>
            <a:srgbClr val="A4A3A4"/>
          </p15:clr>
        </p15:guide>
        <p15:guide id="2" pos="19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D3D3DF"/>
    <a:srgbClr val="DEDDE3"/>
    <a:srgbClr val="D7D5DD"/>
    <a:srgbClr val="3399FF"/>
    <a:srgbClr val="66CCFF"/>
    <a:srgbClr val="E5CDEF"/>
    <a:srgbClr val="660033"/>
    <a:srgbClr val="9933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183" autoAdjust="0"/>
    <p:restoredTop sz="88800" autoAdjust="0"/>
  </p:normalViewPr>
  <p:slideViewPr>
    <p:cSldViewPr>
      <p:cViewPr>
        <p:scale>
          <a:sx n="125" d="100"/>
          <a:sy n="125" d="100"/>
        </p:scale>
        <p:origin x="-660" y="-30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93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16"/>
    </p:cViewPr>
  </p:sorterViewPr>
  <p:notesViewPr>
    <p:cSldViewPr>
      <p:cViewPr varScale="1">
        <p:scale>
          <a:sx n="78" d="100"/>
          <a:sy n="78" d="100"/>
        </p:scale>
        <p:origin x="-3930" y="-108"/>
      </p:cViewPr>
      <p:guideLst>
        <p:guide orient="horz" pos="2679"/>
        <p:guide pos="19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EAB19-DB14-4F7D-9DF9-3C59E068C9D3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F3CFF-3E04-405F-AA8F-12CC8166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41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" y="755650"/>
            <a:ext cx="6626225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512" y="4724772"/>
            <a:ext cx="5485536" cy="447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1209" y="0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449542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81209" y="9449542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01CEEB71-7352-4E92-A875-FC7BE4247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46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F10FFFC2-4819-424B-BA25-72E9992654BE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7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10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11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12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13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14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2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3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4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5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542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6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7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8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9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89925-B8AB-4A84-8C15-FE0026580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08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1E341-46E0-46BC-9C42-08E83D85D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09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225425"/>
            <a:ext cx="226695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0037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982D1-9624-4288-86FF-18F52BC8F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68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25425"/>
            <a:ext cx="9069387" cy="944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1CB53-A8CB-4B4E-8CD3-59AE72F63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89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0D4D3-4AA8-462E-963B-697BAA847A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0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B869-0AED-4156-B84B-994912493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7700" cy="328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327150"/>
            <a:ext cx="4459287" cy="328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AFD8C-3749-4DF6-81DA-BDA956581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9BEEE-6202-42DF-8B2F-81B623C46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9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35EFC-35B7-4C0B-9104-7B2F2158F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2C2D9-4441-4C45-9A4D-43127FE21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85267-E7A2-41D6-8B1C-C4D302D38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5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305E1-7243-4B8F-BC14-BE5B8C2E40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7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alphaModFix amt="40000"/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69387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69387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33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5165725"/>
            <a:ext cx="3194050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669940AE-AADC-451C-8129-843DAB42E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06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1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3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24" y="-40749"/>
            <a:ext cx="10165804" cy="5732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1727944" y="1442460"/>
            <a:ext cx="6696744" cy="2475086"/>
          </a:xfrm>
          <a:prstGeom prst="roundRect">
            <a:avLst/>
          </a:prstGeom>
          <a:noFill/>
          <a:ln w="12700" cmpd="tri">
            <a:noFill/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 eaLnBrk="1">
              <a:buFont typeface="Times New Roman" pitchFamily="16" charset="0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Итоги </a:t>
            </a:r>
          </a:p>
          <a:p>
            <a:pPr marL="0" indent="0" algn="ctr" eaLnBrk="1">
              <a:buFont typeface="Times New Roman" pitchFamily="16" charset="0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социально-экономического развития </a:t>
            </a:r>
            <a:endParaRPr lang="ru-RU" sz="3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Копейского </a:t>
            </a:r>
            <a:r>
              <a:rPr lang="ru-RU" sz="3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городского округа </a:t>
            </a:r>
          </a:p>
          <a:p>
            <a:pPr marL="0" indent="0" algn="ctr" eaLnBrk="1">
              <a:buFont typeface="Times New Roman" pitchFamily="16" charset="0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за 2021 </a:t>
            </a:r>
            <a:r>
              <a:rPr lang="ru-RU" sz="3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0" y="1827163"/>
            <a:ext cx="4531439" cy="254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10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6557" y="189724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0112" y="2704214"/>
            <a:ext cx="739723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-0,4%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770" y="4291917"/>
            <a:ext cx="3895558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Среднесписочная численность работников  по крупным и средним </a:t>
            </a:r>
            <a:r>
              <a:rPr lang="ru-RU" sz="1400" b="1" dirty="0" smtClean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предприятиям в среднем по  </a:t>
            </a:r>
            <a:r>
              <a:rPr lang="ru-RU" sz="1400" b="1" dirty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Челябинской области снизилась на</a:t>
            </a:r>
            <a:r>
              <a:rPr lang="ru-RU" sz="1600" b="1" dirty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smtClean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0,9</a:t>
            </a: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%</a:t>
            </a:r>
            <a:endParaRPr lang="ru-RU" sz="2000" b="1" dirty="0">
              <a:solidFill>
                <a:srgbClr val="660033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28" y="1755155"/>
            <a:ext cx="5908781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59679"/>
            <a:ext cx="908746" cy="90547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12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11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83881" y="257298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52" y="1494695"/>
            <a:ext cx="6553919" cy="393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80472" y="2691259"/>
            <a:ext cx="1008112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+7,4%</a:t>
            </a:r>
            <a:endParaRPr lang="ru-RU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59679"/>
            <a:ext cx="908746" cy="90547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0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64" y="1393188"/>
            <a:ext cx="5123414" cy="334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3322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12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3881" y="198499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192" y="1467123"/>
            <a:ext cx="667380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59679"/>
            <a:ext cx="908746" cy="90547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9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1" y="1325932"/>
            <a:ext cx="7972538" cy="410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13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02931" y="4378411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+8,6%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75012" y="2403227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+ 4,5%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76173" y="2902324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+ 4,3%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21545" y="3843387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+10,1%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82574" y="3397115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+2,8%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85679" y="4851499"/>
            <a:ext cx="109113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+9,5%</a:t>
            </a:r>
            <a:endParaRPr lang="ru-RU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81" y="207261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59679"/>
            <a:ext cx="908746" cy="90547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32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11893" y="5341080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14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7602" y="1475791"/>
            <a:ext cx="3888432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Расчетная численность постоянного населения на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01.01.2022  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–</a:t>
            </a:r>
          </a:p>
          <a:p>
            <a:pPr algn="ctr">
              <a:lnSpc>
                <a:spcPts val="2200"/>
              </a:lnSpc>
            </a:pPr>
            <a:r>
              <a:rPr lang="ru-RU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147 </a:t>
            </a: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077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чел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.  </a:t>
            </a:r>
          </a:p>
          <a:p>
            <a:pPr algn="ctr">
              <a:lnSpc>
                <a:spcPts val="2200"/>
              </a:lnSpc>
            </a:pPr>
            <a:r>
              <a:rPr lang="ru-RU" sz="1600" i="1" dirty="0">
                <a:latin typeface="Calibri" pitchFamily="34" charset="0"/>
                <a:cs typeface="Calibri" pitchFamily="34" charset="0"/>
              </a:rPr>
              <a:t>(на 01.01.2021 – 148 044 чел.)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5491" y="377610"/>
            <a:ext cx="2304256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Демография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42987"/>
            <a:ext cx="927271" cy="92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3960" y="1364584"/>
            <a:ext cx="4680520" cy="16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itchFamily="34" charset="0"/>
                <a:cs typeface="Calibri" pitchFamily="34" charset="0"/>
              </a:rPr>
              <a:t>Естественная убыль населения – -1 207 чел.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родилось – 1 416 чел.;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умерло – 2 623 чел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Миграционный 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прирост населения  – 240 чел.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прибыло  - 3 265 чел.;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выбыло – 3 025 чел.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07" y="3123307"/>
            <a:ext cx="484609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500" y="3146882"/>
            <a:ext cx="4761068" cy="235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3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0" y="1683147"/>
            <a:ext cx="5552387" cy="33327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2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1833" y="162861"/>
            <a:ext cx="7128792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отгруженных товаров, выполненных работ и услуг собственными силами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88184" y="2720970"/>
            <a:ext cx="100811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+19,9%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873" y="1683147"/>
            <a:ext cx="441598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0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8508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3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240" y="1566899"/>
            <a:ext cx="580849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1755156"/>
            <a:ext cx="455563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51833" y="91003"/>
            <a:ext cx="7128792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отгруженных товаров, выполненных работ и услуг собственными силами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14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4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 bwMode="auto">
          <a:xfrm>
            <a:off x="5652380" y="3051299"/>
            <a:ext cx="1008112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 стрелкой 7"/>
          <p:cNvCxnSpPr/>
          <p:nvPr/>
        </p:nvCxnSpPr>
        <p:spPr bwMode="auto">
          <a:xfrm>
            <a:off x="6667715" y="3051299"/>
            <a:ext cx="0" cy="183841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760145" y="189724"/>
            <a:ext cx="4320480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строительство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760" y="1424437"/>
            <a:ext cx="9937104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  <a:cs typeface="Calibri" pitchFamily="34" charset="0"/>
              </a:rPr>
              <a:t>Объем инвестиций крупными и средними предприятиями  в основной капитал за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2021 год  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- </a:t>
            </a:r>
            <a:endParaRPr lang="ru-RU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2 951,4 млн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. руб. 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(158,3% 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к 2020 году в сопоставимых ценах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)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739" y="3339331"/>
            <a:ext cx="4014341" cy="21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0" y="2074871"/>
            <a:ext cx="5099238" cy="270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1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10253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5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0712" y="42442"/>
            <a:ext cx="7339913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строительство</a:t>
            </a:r>
          </a:p>
          <a:p>
            <a:pPr algn="r"/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Индустриальный парк «Потанино»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4" b="14424"/>
          <a:stretch/>
        </p:blipFill>
        <p:spPr bwMode="auto">
          <a:xfrm>
            <a:off x="5692722" y="1521085"/>
            <a:ext cx="3812086" cy="203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 b="16333"/>
          <a:stretch/>
        </p:blipFill>
        <p:spPr bwMode="auto">
          <a:xfrm>
            <a:off x="5692722" y="3684523"/>
            <a:ext cx="3812086" cy="181504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755155"/>
            <a:ext cx="4940596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647824" y="4923507"/>
            <a:ext cx="4940596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Технопарк «Потанино»,</a:t>
            </a:r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вид сверху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9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0" y="0"/>
            <a:ext cx="10083658" cy="125109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6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1833" y="195608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строительство 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508" y="1399422"/>
            <a:ext cx="9721079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Введено в эксплуатацию 57 880 м</a:t>
            </a:r>
            <a:r>
              <a:rPr lang="ru-RU" b="1" baseline="30000" dirty="0"/>
              <a:t>2</a:t>
            </a:r>
            <a:r>
              <a:rPr lang="ru-RU" b="1" dirty="0"/>
              <a:t> жилья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2043187"/>
            <a:ext cx="551988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32" y="2068974"/>
            <a:ext cx="6392612" cy="263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5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7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439182"/>
            <a:ext cx="2605311" cy="347537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3" name="TextBox 12"/>
          <p:cNvSpPr txBox="1"/>
          <p:nvPr/>
        </p:nvSpPr>
        <p:spPr>
          <a:xfrm>
            <a:off x="2951833" y="162861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строительство 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776" y="4914556"/>
            <a:ext cx="2605311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Короленко, 12в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560" y="1439182"/>
            <a:ext cx="2605310" cy="347537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5" name="TextBox 14"/>
          <p:cNvSpPr txBox="1"/>
          <p:nvPr/>
        </p:nvSpPr>
        <p:spPr>
          <a:xfrm>
            <a:off x="7272560" y="4918824"/>
            <a:ext cx="2605310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Жданова, 1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1341" y="4491459"/>
            <a:ext cx="3613227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Крымская, 24 (4 этап)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72" y="2043187"/>
            <a:ext cx="4320480" cy="243027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9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9836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8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1833" y="283839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Потребительский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рынок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8706" y="1551967"/>
            <a:ext cx="3585582" cy="77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Оборот розничной торговли  -                      12 393,7 млн.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руб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(+8,9% в сопоставимых ценах)</a:t>
            </a:r>
            <a:endParaRPr lang="ru-RU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2802" y="1551967"/>
            <a:ext cx="3744416" cy="77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Оборот общественного питания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-               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151,0 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млн. руб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.                                                     </a:t>
            </a:r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(-13,1% </a:t>
            </a:r>
            <a:r>
              <a:rPr lang="ru-RU" sz="1600" b="1" i="1" dirty="0">
                <a:latin typeface="Calibri" pitchFamily="34" charset="0"/>
                <a:cs typeface="Calibri" pitchFamily="34" charset="0"/>
              </a:rPr>
              <a:t>в сопоставимых </a:t>
            </a:r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ценах)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2" y="2691259"/>
            <a:ext cx="4625505" cy="272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2665757"/>
            <a:ext cx="4752528" cy="278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55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9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259679"/>
            <a:ext cx="908746" cy="90547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0173" y="202583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Рынок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труда, основные показатели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2" y="1625632"/>
            <a:ext cx="5423521" cy="3353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328" y="1610736"/>
            <a:ext cx="4824536" cy="299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65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19906</TotalTime>
  <Words>294</Words>
  <Application>Microsoft Office PowerPoint</Application>
  <PresentationFormat>Произвольный</PresentationFormat>
  <Paragraphs>75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Радецкая Кристина Сергеевна</dc:creator>
  <cp:lastModifiedBy>Крылова Дина Александровна</cp:lastModifiedBy>
  <cp:revision>938</cp:revision>
  <cp:lastPrinted>2022-03-03T10:03:04Z</cp:lastPrinted>
  <dcterms:created xsi:type="dcterms:W3CDTF">2019-12-04T05:48:20Z</dcterms:created>
  <dcterms:modified xsi:type="dcterms:W3CDTF">2023-05-24T08:57:48Z</dcterms:modified>
</cp:coreProperties>
</file>