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19" r:id="rId3"/>
    <p:sldId id="451" r:id="rId4"/>
    <p:sldId id="275" r:id="rId5"/>
    <p:sldId id="461" r:id="rId6"/>
    <p:sldId id="320" r:id="rId7"/>
    <p:sldId id="435" r:id="rId8"/>
    <p:sldId id="277" r:id="rId9"/>
    <p:sldId id="278" r:id="rId10"/>
    <p:sldId id="321" r:id="rId11"/>
    <p:sldId id="322" r:id="rId12"/>
    <p:sldId id="323" r:id="rId13"/>
    <p:sldId id="324" r:id="rId14"/>
    <p:sldId id="289" r:id="rId15"/>
    <p:sldId id="403" r:id="rId16"/>
    <p:sldId id="404" r:id="rId17"/>
  </p:sldIdLst>
  <p:sldSz cx="10080625" cy="5670550"/>
  <p:notesSz cx="6858000" cy="9947275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pitchFamily="34" charset="-122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6346ED5-615B-4129-A276-B5860C541CD5}">
          <p14:sldIdLst>
            <p14:sldId id="256"/>
            <p14:sldId id="319"/>
            <p14:sldId id="451"/>
            <p14:sldId id="275"/>
            <p14:sldId id="461"/>
            <p14:sldId id="320"/>
            <p14:sldId id="435"/>
            <p14:sldId id="277"/>
            <p14:sldId id="278"/>
            <p14:sldId id="321"/>
            <p14:sldId id="322"/>
            <p14:sldId id="323"/>
            <p14:sldId id="324"/>
            <p14:sldId id="289"/>
            <p14:sldId id="403"/>
            <p14:sldId id="404"/>
          </p14:sldIdLst>
        </p14:section>
        <p14:section name="Раздел без заголовка" id="{0DA1CB9D-DF0D-4C58-9C00-684A1298A743}">
          <p14:sldIdLst/>
        </p14:section>
        <p14:section name="Раздел без заголовка" id="{9E902CF3-5DC0-49CC-AF9C-3D4655419DAE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679">
          <p15:clr>
            <a:srgbClr val="A4A3A4"/>
          </p15:clr>
        </p15:guide>
        <p15:guide id="2" pos="19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006699"/>
    <a:srgbClr val="D3D3DF"/>
    <a:srgbClr val="DEDDE3"/>
    <a:srgbClr val="D7D5DD"/>
    <a:srgbClr val="3399FF"/>
    <a:srgbClr val="66CCFF"/>
    <a:srgbClr val="E5CDEF"/>
    <a:srgbClr val="660033"/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183" autoAdjust="0"/>
    <p:restoredTop sz="88787" autoAdjust="0"/>
  </p:normalViewPr>
  <p:slideViewPr>
    <p:cSldViewPr>
      <p:cViewPr>
        <p:scale>
          <a:sx n="125" d="100"/>
          <a:sy n="125" d="100"/>
        </p:scale>
        <p:origin x="-660" y="-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193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516"/>
    </p:cViewPr>
  </p:sorterViewPr>
  <p:notesViewPr>
    <p:cSldViewPr>
      <p:cViewPr varScale="1">
        <p:scale>
          <a:sx n="78" d="100"/>
          <a:sy n="78" d="100"/>
        </p:scale>
        <p:origin x="-3930" y="-108"/>
      </p:cViewPr>
      <p:guideLst>
        <p:guide orient="horz" pos="2679"/>
        <p:guide pos="19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9EAB19-DB14-4F7D-9DF9-3C59E068C9D3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EF3CFF-3E04-405F-AA8F-12CC8166E8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141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" y="755650"/>
            <a:ext cx="6626225" cy="372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512" y="4724772"/>
            <a:ext cx="5485536" cy="4475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1" y="0"/>
            <a:ext cx="2975352" cy="49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Font typeface="Times New Roman" pitchFamily="16" charset="0"/>
              <a:buNone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81209" y="0"/>
            <a:ext cx="2975352" cy="49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buFont typeface="Times New Roman" pitchFamily="16" charset="0"/>
              <a:buNone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1" y="9449542"/>
            <a:ext cx="2975352" cy="49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Font typeface="Times New Roman" pitchFamily="16" charset="0"/>
              <a:buNone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3881209" y="9449542"/>
            <a:ext cx="2975352" cy="49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buFont typeface="Times New Roman" pitchFamily="16" charset="0"/>
              <a:buNone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fld id="{01CEEB71-7352-4E92-A875-FC7BE42478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9466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F10FFFC2-4819-424B-BA25-72E9992654BE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1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43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8753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10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11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12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13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14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15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16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2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3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4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5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3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5425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6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7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8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eaLnBrk="0"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15192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36136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57080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78024" indent="-210472" defTabSz="413636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13636" algn="l"/>
                <a:tab pos="827272" algn="l"/>
                <a:tab pos="1240908" algn="l"/>
                <a:tab pos="1654544" algn="l"/>
                <a:tab pos="2068180" algn="l"/>
                <a:tab pos="2481816" algn="l"/>
                <a:tab pos="2895452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64B1CD10-C5DF-4513-B57E-1449F3FB1FA2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eaLnBrk="1">
                <a:buFont typeface="Times New Roman" pitchFamily="18" charset="0"/>
                <a:buNone/>
              </a:pPr>
              <a:t>9</a:t>
            </a:fld>
            <a:endParaRPr lang="ru-RU" smtClean="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3" y="755650"/>
            <a:ext cx="6630987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724771"/>
            <a:ext cx="5486976" cy="447664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93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1762125"/>
            <a:ext cx="8569325" cy="12144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3213100"/>
            <a:ext cx="7056437" cy="14493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89925-B8AB-4A84-8C15-FE0026580D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08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B1E341-46E0-46BC-9C42-08E83D85DD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09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5675" y="225425"/>
            <a:ext cx="2266950" cy="43878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650037" cy="43878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982D1-9624-4288-86FF-18F52BC8F1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68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225425"/>
            <a:ext cx="9069387" cy="944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1CB53-A8CB-4B4E-8CD3-59AE72F632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89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0D4D3-4AA8-462E-963B-697BAA847A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00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3643313"/>
            <a:ext cx="8567738" cy="1127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2403475"/>
            <a:ext cx="8567738" cy="123983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CB869-0AED-4156-B84B-9949124935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5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327150"/>
            <a:ext cx="4457700" cy="3286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3338" y="1327150"/>
            <a:ext cx="4459287" cy="3286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AFD8C-3749-4DF6-81DA-BDA956581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07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27013"/>
            <a:ext cx="9072563" cy="944562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270000"/>
            <a:ext cx="4452938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1798638"/>
            <a:ext cx="4452938" cy="3267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270000"/>
            <a:ext cx="4456113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1798638"/>
            <a:ext cx="4456113" cy="3267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9BEEE-6202-42DF-8B2F-81B623C464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39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35EFC-35B7-4C0B-9104-7B2F2158F7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81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2C2D9-4441-4C45-9A4D-43127FE218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67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25425"/>
            <a:ext cx="3316288" cy="9604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225425"/>
            <a:ext cx="5635625" cy="48402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185863"/>
            <a:ext cx="3316288" cy="3879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85267-E7A2-41D6-8B1C-C4D302D380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25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3968750"/>
            <a:ext cx="6048375" cy="4699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506413"/>
            <a:ext cx="6048375" cy="34020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4438650"/>
            <a:ext cx="6048375" cy="665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4305E1-7243-4B8F-BC14-BE5B8C2E40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27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alphaModFix amt="40000"/>
            <a:lum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25425"/>
            <a:ext cx="9069387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щёлкните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327150"/>
            <a:ext cx="9069387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1336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щёлкните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5165725"/>
            <a:ext cx="2346325" cy="38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Font typeface="Times New Roman" pitchFamily="16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5165725"/>
            <a:ext cx="3194050" cy="38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buFont typeface="Times New Roman" pitchFamily="16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5165725"/>
            <a:ext cx="2346325" cy="38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buFont typeface="Times New Roman" pitchFamily="16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fld id="{669940AE-AADC-451C-8129-843DAB42EF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3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3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3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3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3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3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3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3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3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1063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1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38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42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5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213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5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ts val="213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ts val="213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ts val="213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ts val="213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5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24" y="-40749"/>
            <a:ext cx="10165804" cy="573299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 bwMode="auto">
          <a:xfrm>
            <a:off x="2177196" y="1841309"/>
            <a:ext cx="5544616" cy="1968879"/>
          </a:xfrm>
          <a:prstGeom prst="roundRect">
            <a:avLst/>
          </a:prstGeom>
          <a:noFill/>
          <a:ln w="12700" cmpd="tri">
            <a:noFill/>
            <a:prstDash val="lgDash"/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indent="0" algn="ctr" eaLnBrk="1">
              <a:buFont typeface="Times New Roman" pitchFamily="16" charset="0"/>
              <a:buNone/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Итоги социально-экономического развития Копейског</a:t>
            </a:r>
            <a:r>
              <a:rPr lang="ru-RU" sz="3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о городского округа за </a:t>
            </a:r>
            <a:r>
              <a:rPr lang="ru-RU" sz="3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2022 </a:t>
            </a:r>
            <a:r>
              <a:rPr lang="ru-RU" sz="3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год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0" y="5368043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10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02553" y="169090"/>
            <a:ext cx="6696744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Труд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 заработная плата</a:t>
            </a:r>
            <a:endParaRPr lang="ru-RU" sz="2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359792" y="387003"/>
            <a:ext cx="573006" cy="86409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icrosoft YaHei" charset="-122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8" y="349721"/>
            <a:ext cx="3135848" cy="878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12" y="2482855"/>
            <a:ext cx="2448272" cy="126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Calibri" pitchFamily="34" charset="0"/>
                <a:cs typeface="Calibri" pitchFamily="34" charset="0"/>
              </a:rPr>
              <a:t>Среднесписочная численность работников крупных и средних организаций города  –                        </a:t>
            </a:r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25,6 тыс. человек</a:t>
            </a:r>
          </a:p>
          <a:p>
            <a:pPr algn="ctr"/>
            <a:r>
              <a:rPr lang="ru-RU" sz="1200" i="1" dirty="0" smtClean="0">
                <a:latin typeface="Calibri" pitchFamily="34" charset="0"/>
                <a:cs typeface="Calibri" pitchFamily="34" charset="0"/>
              </a:rPr>
              <a:t>(-0,4% к 2021 году)</a:t>
            </a:r>
            <a:endParaRPr lang="ru-RU" sz="1200" i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148" y="1395115"/>
            <a:ext cx="7479177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912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692" y="1496712"/>
            <a:ext cx="6688361" cy="3636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-3033" y="5368043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11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83881" y="207261"/>
            <a:ext cx="6696744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Труд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 заработная плата</a:t>
            </a:r>
            <a:endParaRPr lang="ru-RU" sz="2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08464" y="2259211"/>
            <a:ext cx="1008112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+14,7%</a:t>
            </a:r>
            <a:endParaRPr lang="ru-RU" sz="20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59792" y="387003"/>
            <a:ext cx="573006" cy="86409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icrosoft YaHei" charset="-122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8" y="349721"/>
            <a:ext cx="3135848" cy="878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508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0" y="5363322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12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83881" y="169090"/>
            <a:ext cx="6696744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Труд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 заработная плата</a:t>
            </a:r>
            <a:endParaRPr lang="ru-RU" sz="2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59792" y="387003"/>
            <a:ext cx="573006" cy="86409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icrosoft YaHei" charset="-122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8" y="349721"/>
            <a:ext cx="3135848" cy="878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31800" y="1413120"/>
            <a:ext cx="3636680" cy="1695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Calibri" pitchFamily="34" charset="0"/>
                <a:cs typeface="Calibri" pitchFamily="34" charset="0"/>
              </a:rPr>
              <a:t>Среднемесячная заработная плата работников крупных и средних организаций города  - </a:t>
            </a:r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46 346,2 руб.: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116,3%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к уровню 2021 года;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>
                <a:latin typeface="Calibri" pitchFamily="34" charset="0"/>
                <a:cs typeface="Calibri" pitchFamily="34" charset="0"/>
              </a:rPr>
              <a:t>реальный рост на </a:t>
            </a:r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5,4%.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85,6%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к средней заработной плате работников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крупных и средних организаций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 Челябинской области;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176" y="1413120"/>
            <a:ext cx="6352814" cy="4138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84" y="3108456"/>
            <a:ext cx="4292695" cy="2357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093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960" y="1623800"/>
            <a:ext cx="6272638" cy="3227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0" y="5371205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13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438077" y="3987403"/>
            <a:ext cx="1091137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+14,3%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07893" y="2475235"/>
            <a:ext cx="1091137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+16,3%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06029" y="2839059"/>
            <a:ext cx="1091137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+4,9%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34847" y="3627363"/>
            <a:ext cx="1091137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+9,8%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05316" y="3237649"/>
            <a:ext cx="1091137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+15,0%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48803" y="4419451"/>
            <a:ext cx="1091137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+6,3%</a:t>
            </a:r>
            <a:endParaRPr lang="ru-RU" sz="1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02553" y="207261"/>
            <a:ext cx="6696744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Труд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 заработная плата</a:t>
            </a:r>
            <a:endParaRPr lang="ru-RU" sz="2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359792" y="387003"/>
            <a:ext cx="573006" cy="86409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icrosoft YaHei" charset="-122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8" y="349721"/>
            <a:ext cx="3135848" cy="878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32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 bwMode="auto">
          <a:xfrm>
            <a:off x="359792" y="387003"/>
            <a:ext cx="573006" cy="86409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icrosoft YaHei" charset="-122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0" y="0"/>
            <a:ext cx="10083658" cy="12510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-11893" y="5341080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14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531" y="1282234"/>
            <a:ext cx="10070094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endParaRPr lang="ru-RU" sz="1600" b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ts val="2200"/>
              </a:lnSpc>
            </a:pPr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Среднегодовая </a:t>
            </a:r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численность населения за 2022 год – </a:t>
            </a:r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148 963 человек</a:t>
            </a:r>
            <a:endParaRPr lang="ru-RU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45491" y="377610"/>
            <a:ext cx="2304256" cy="493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Демография</a:t>
            </a:r>
            <a:endParaRPr lang="ru-RU" sz="2000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7" y="241531"/>
            <a:ext cx="864096" cy="85866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52" y="2341483"/>
            <a:ext cx="4659217" cy="2510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038" y="2341483"/>
            <a:ext cx="4526187" cy="2510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103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-3033" y="5368043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15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27897" y="189724"/>
            <a:ext cx="6552728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Малое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 среднее предпринимательство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68670"/>
            <a:ext cx="941007" cy="91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352" y="2043187"/>
            <a:ext cx="3657023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23" y="1251099"/>
            <a:ext cx="4686229" cy="2539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783" y="3426179"/>
            <a:ext cx="3568899" cy="1933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319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-3033" y="5368043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16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40512" y="1515604"/>
            <a:ext cx="2389768" cy="129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Имущественная поддержка</a:t>
            </a:r>
          </a:p>
          <a:p>
            <a:pPr algn="ctr"/>
            <a:endParaRPr lang="ru-RU" sz="1400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1400" dirty="0" smtClean="0">
                <a:latin typeface="Calibri" pitchFamily="34" charset="0"/>
                <a:cs typeface="Calibri" pitchFamily="34" charset="0"/>
              </a:rPr>
              <a:t>По 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преимущественному праву выкупа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заключен                     1 договор </a:t>
            </a:r>
          </a:p>
          <a:p>
            <a:pPr algn="ctr"/>
            <a:r>
              <a:rPr lang="ru-RU" sz="1400" dirty="0" smtClean="0">
                <a:latin typeface="Calibri" pitchFamily="34" charset="0"/>
                <a:cs typeface="Calibri" pitchFamily="34" charset="0"/>
              </a:rPr>
              <a:t>купли-продажи</a:t>
            </a: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47896" y="1477133"/>
            <a:ext cx="2389768" cy="1371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Информационно-консультационная</a:t>
            </a:r>
          </a:p>
          <a:p>
            <a:pPr algn="ctr"/>
            <a:r>
              <a:rPr lang="ru-RU" sz="1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п</a:t>
            </a:r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оддержка</a:t>
            </a:r>
          </a:p>
          <a:p>
            <a:pPr algn="ctr"/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600"/>
              </a:spcAft>
            </a:pPr>
            <a:r>
              <a:rPr lang="ru-RU" sz="1400" dirty="0" smtClean="0">
                <a:latin typeface="Calibri" pitchFamily="34" charset="0"/>
                <a:cs typeface="Calibri" pitchFamily="34" charset="0"/>
              </a:rPr>
              <a:t>Оказана – 61 СМСП</a:t>
            </a:r>
            <a:endParaRPr lang="ru-RU" sz="1400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1400" dirty="0">
                <a:latin typeface="Calibri" pitchFamily="34" charset="0"/>
                <a:cs typeface="Calibri" pitchFamily="34" charset="0"/>
              </a:rPr>
              <a:t>Проведено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8 семинаров</a:t>
            </a: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23709" y="189343"/>
            <a:ext cx="6552728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Малое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 среднее предпринимательство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68670"/>
            <a:ext cx="941007" cy="91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87784" y="1477133"/>
            <a:ext cx="3960440" cy="1895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Финансовая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поддержка</a:t>
            </a:r>
          </a:p>
          <a:p>
            <a:pPr algn="ctr"/>
            <a:endParaRPr lang="ru-RU" sz="1400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1400" b="1" dirty="0" smtClean="0">
                <a:latin typeface="Calibri" pitchFamily="34" charset="0"/>
                <a:cs typeface="Calibri" pitchFamily="34" charset="0"/>
              </a:rPr>
              <a:t>6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СМСП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и </a:t>
            </a:r>
            <a:r>
              <a:rPr lang="ru-RU" sz="1400" b="1" dirty="0" smtClean="0">
                <a:latin typeface="Calibri" pitchFamily="34" charset="0"/>
                <a:cs typeface="Calibri" pitchFamily="34" charset="0"/>
              </a:rPr>
              <a:t>2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 самозанятых получили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субсидии на общую сумму </a:t>
            </a:r>
            <a:endParaRPr lang="ru-RU" sz="1400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1400" dirty="0" smtClean="0">
                <a:latin typeface="Calibri" pitchFamily="34" charset="0"/>
                <a:cs typeface="Calibri" pitchFamily="34" charset="0"/>
              </a:rPr>
              <a:t>0,9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млн. руб. </a:t>
            </a:r>
            <a:endParaRPr lang="ru-RU" sz="1400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1400" dirty="0" smtClean="0">
                <a:latin typeface="Calibri" pitchFamily="34" charset="0"/>
                <a:cs typeface="Calibri" pitchFamily="34" charset="0"/>
              </a:rPr>
              <a:t>на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возмещение части затрат по приобретению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оборудования и инвентаря</a:t>
            </a:r>
            <a:endParaRPr lang="ru-RU" sz="1400" dirty="0"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3123307"/>
            <a:ext cx="3765055" cy="8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31800" y="3941180"/>
            <a:ext cx="3745959" cy="693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Социальный контракт</a:t>
            </a:r>
          </a:p>
          <a:p>
            <a:pPr algn="ctr"/>
            <a:r>
              <a:rPr lang="ru-RU" sz="1400" dirty="0" smtClean="0">
                <a:latin typeface="Calibri" pitchFamily="34" charset="0"/>
                <a:cs typeface="Calibri" pitchFamily="34" charset="0"/>
              </a:rPr>
              <a:t>5 ИП </a:t>
            </a:r>
          </a:p>
          <a:p>
            <a:pPr algn="ctr"/>
            <a:r>
              <a:rPr lang="ru-RU" sz="1400" dirty="0" smtClean="0">
                <a:latin typeface="Calibri" pitchFamily="34" charset="0"/>
                <a:cs typeface="Calibri" pitchFamily="34" charset="0"/>
              </a:rPr>
              <a:t>71 самозанятый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08264" y="3051299"/>
            <a:ext cx="4680520" cy="20959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Призовые места </a:t>
            </a: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в рейтинге </a:t>
            </a:r>
            <a:r>
              <a:rPr lang="ru-RU" sz="12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муниципальных образований Челябинской области в части деятельности по содействию развитию конкуренции и обеспечению условий для благоприятного инвестиционного климата</a:t>
            </a:r>
            <a:r>
              <a:rPr lang="ru-RU" sz="12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algn="ctr"/>
            <a:endParaRPr lang="ru-RU" sz="400" b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49263" indent="-449263" algn="just">
              <a:buSzPct val="150000"/>
              <a:buBlip>
                <a:blip r:embed="rId7"/>
              </a:buBlip>
            </a:pPr>
            <a:r>
              <a:rPr lang="ru-RU" sz="1400" dirty="0" smtClean="0">
                <a:latin typeface="Calibri" pitchFamily="34" charset="0"/>
                <a:cs typeface="Calibri" pitchFamily="34" charset="0"/>
              </a:rPr>
              <a:t>2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место  в общем рейтинге муниципальных образований Челябинской </a:t>
            </a:r>
            <a:r>
              <a:rPr lang="ru-RU" sz="1400" dirty="0" smtClean="0">
                <a:latin typeface="Calibri" pitchFamily="34" charset="0"/>
                <a:cs typeface="Calibri" pitchFamily="34" charset="0"/>
              </a:rPr>
              <a:t>области;</a:t>
            </a:r>
          </a:p>
          <a:p>
            <a:pPr marL="449263" indent="-449263" algn="just"/>
            <a:endParaRPr lang="ru-RU" sz="400" dirty="0" smtClean="0">
              <a:latin typeface="Calibri" pitchFamily="34" charset="0"/>
              <a:cs typeface="Calibri" pitchFamily="34" charset="0"/>
            </a:endParaRPr>
          </a:p>
          <a:p>
            <a:pPr marL="449263" indent="-449263" algn="just">
              <a:buSzPct val="150000"/>
              <a:buBlip>
                <a:blip r:embed="rId7"/>
              </a:buBlip>
            </a:pPr>
            <a:r>
              <a:rPr lang="ru-RU" sz="1400" dirty="0" smtClean="0">
                <a:latin typeface="Calibri" pitchFamily="34" charset="0"/>
                <a:cs typeface="Calibri" pitchFamily="34" charset="0"/>
              </a:rPr>
              <a:t>1 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место в номинации «Лучшее муниципальное образование по развитию муниципально-частного партнёрства».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7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8508" y="5368043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2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51833" y="123100"/>
            <a:ext cx="7128792" cy="779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Объем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отгруженных товаров, выполненных работ и услуг собственными силами</a:t>
            </a:r>
            <a:endParaRPr lang="ru-RU" sz="24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682274"/>
            <a:ext cx="477257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477" y="1854711"/>
            <a:ext cx="5512387" cy="2995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68670"/>
            <a:ext cx="941007" cy="91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914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2786" y="-45011"/>
            <a:ext cx="10083658" cy="1251099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8508" y="5368043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3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42876" y="123100"/>
            <a:ext cx="7128792" cy="779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Объем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отгруженных товаров, выполненных работ и услуг собственными силами</a:t>
            </a:r>
            <a:endParaRPr lang="ru-RU" sz="24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68670"/>
            <a:ext cx="941007" cy="91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09" y="1392919"/>
            <a:ext cx="8680174" cy="374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221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-3033" y="5371205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4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60145" y="168670"/>
            <a:ext cx="4320480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Инвестиции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строительство</a:t>
            </a:r>
            <a:endParaRPr lang="ru-RU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279" y="1323107"/>
            <a:ext cx="3921986" cy="89383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alibri" pitchFamily="34" charset="0"/>
                <a:cs typeface="Calibri" pitchFamily="34" charset="0"/>
              </a:rPr>
              <a:t>Объем инвестиций крупными и средними предприятиями  в основной капитал </a:t>
            </a:r>
            <a:r>
              <a:rPr lang="ru-RU" sz="1400" b="1" dirty="0" smtClean="0">
                <a:latin typeface="Calibri" pitchFamily="34" charset="0"/>
                <a:cs typeface="Calibri" pitchFamily="34" charset="0"/>
              </a:rPr>
              <a:t>за                         2022 год  </a:t>
            </a:r>
            <a:r>
              <a:rPr lang="ru-RU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2 995,2 млн</a:t>
            </a:r>
            <a:r>
              <a:rPr lang="ru-RU" sz="1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 руб</a:t>
            </a:r>
            <a:r>
              <a:rPr lang="ru-RU" sz="1400" b="1" dirty="0">
                <a:latin typeface="Calibri" pitchFamily="34" charset="0"/>
                <a:cs typeface="Calibri" pitchFamily="34" charset="0"/>
              </a:rPr>
              <a:t>. </a:t>
            </a:r>
            <a:endParaRPr lang="ru-RU" sz="14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1200" b="1" i="1" dirty="0" smtClean="0">
                <a:latin typeface="Calibri" pitchFamily="34" charset="0"/>
                <a:cs typeface="Calibri" pitchFamily="34" charset="0"/>
              </a:rPr>
              <a:t>(95,4% к 2021 году в сопоставимых ценах)</a:t>
            </a:r>
            <a:endParaRPr lang="ru-RU" sz="1200" b="1" i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68670"/>
            <a:ext cx="941007" cy="91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CustomShape 12"/>
          <p:cNvSpPr/>
          <p:nvPr/>
        </p:nvSpPr>
        <p:spPr>
          <a:xfrm>
            <a:off x="686279" y="2331219"/>
            <a:ext cx="4158342" cy="31900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lvl="0"/>
            <a:r>
              <a:rPr lang="ru-RU" sz="13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Инвестиционные проекты</a:t>
            </a:r>
          </a:p>
          <a:p>
            <a:pPr lvl="0"/>
            <a:endParaRPr lang="ru-RU" sz="400" b="1" dirty="0" smtClean="0"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ru-RU" sz="1100" b="1" dirty="0">
                <a:latin typeface="Calibri" pitchFamily="34" charset="0"/>
                <a:cs typeface="Calibri" pitchFamily="34" charset="0"/>
              </a:rPr>
              <a:t>АО «Птицефабрика Челябинская»  - </a:t>
            </a:r>
            <a:r>
              <a:rPr lang="ru-RU" sz="1100" dirty="0">
                <a:latin typeface="Calibri" pitchFamily="34" charset="0"/>
                <a:cs typeface="Calibri" pitchFamily="34" charset="0"/>
              </a:rPr>
              <a:t>«Строительство, реконструкция и модернизация производства, переработки и хранения»: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100" dirty="0">
                <a:latin typeface="Calibri" pitchFamily="34" charset="0"/>
                <a:cs typeface="Calibri" pitchFamily="34" charset="0"/>
              </a:rPr>
              <a:t>период реализации – 2021-2026 годы;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100" dirty="0">
                <a:latin typeface="Calibri" pitchFamily="34" charset="0"/>
                <a:cs typeface="Calibri" pitchFamily="34" charset="0"/>
              </a:rPr>
              <a:t>объем инвестиций – 900 млн. руб. (освоено – 349 млн. руб.); 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100" dirty="0">
                <a:latin typeface="Calibri" pitchFamily="34" charset="0"/>
                <a:cs typeface="Calibri" pitchFamily="34" charset="0"/>
              </a:rPr>
              <a:t>сохранение рабочих мест.</a:t>
            </a:r>
          </a:p>
          <a:p>
            <a:pPr lvl="0"/>
            <a:endParaRPr lang="ru-RU" sz="1100" b="1" dirty="0" smtClean="0"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ru-RU" sz="1100" b="1" dirty="0" smtClean="0">
                <a:latin typeface="Calibri" pitchFamily="34" charset="0"/>
                <a:cs typeface="Calibri" pitchFamily="34" charset="0"/>
              </a:rPr>
              <a:t>ООО </a:t>
            </a:r>
            <a:r>
              <a:rPr lang="ru-RU" sz="1100" b="1" dirty="0">
                <a:latin typeface="Calibri" pitchFamily="34" charset="0"/>
                <a:cs typeface="Calibri" pitchFamily="34" charset="0"/>
              </a:rPr>
              <a:t>ПТК «Союз-Полимер</a:t>
            </a:r>
            <a:r>
              <a:rPr lang="ru-RU" sz="1100" b="1" dirty="0" smtClean="0">
                <a:latin typeface="Calibri" pitchFamily="34" charset="0"/>
                <a:cs typeface="Calibri" pitchFamily="34" charset="0"/>
              </a:rPr>
              <a:t>»: </a:t>
            </a:r>
          </a:p>
          <a:p>
            <a:pPr lvl="0"/>
            <a:endParaRPr lang="ru-RU" sz="400" dirty="0" smtClean="0"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ru-RU" sz="1100" dirty="0" smtClean="0">
                <a:latin typeface="Calibri" pitchFamily="34" charset="0"/>
                <a:cs typeface="Calibri" pitchFamily="34" charset="0"/>
              </a:rPr>
              <a:t>«Строительство </a:t>
            </a:r>
            <a:r>
              <a:rPr lang="ru-RU" sz="1100" dirty="0">
                <a:latin typeface="Calibri" pitchFamily="34" charset="0"/>
                <a:cs typeface="Calibri" pitchFamily="34" charset="0"/>
              </a:rPr>
              <a:t>цеха по выпуску полимерной продукции</a:t>
            </a:r>
            <a:r>
              <a:rPr lang="ru-RU" sz="1100" dirty="0" smtClean="0">
                <a:latin typeface="Calibri" pitchFamily="34" charset="0"/>
                <a:cs typeface="Calibri" pitchFamily="34" charset="0"/>
              </a:rPr>
              <a:t>»:</a:t>
            </a:r>
            <a:endParaRPr lang="ru-RU" sz="1100" dirty="0">
              <a:latin typeface="Calibri" pitchFamily="34" charset="0"/>
              <a:cs typeface="Calibri" pitchFamily="34" charset="0"/>
            </a:endParaRP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100" dirty="0" smtClean="0">
                <a:latin typeface="Calibri" pitchFamily="34" charset="0"/>
                <a:cs typeface="Calibri" pitchFamily="34" charset="0"/>
              </a:rPr>
              <a:t>период реализации – 2021-2023 годы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100" dirty="0" smtClean="0">
                <a:latin typeface="Calibri" pitchFamily="34" charset="0"/>
                <a:cs typeface="Calibri" pitchFamily="34" charset="0"/>
              </a:rPr>
              <a:t>объем </a:t>
            </a:r>
            <a:r>
              <a:rPr lang="ru-RU" sz="1100" dirty="0">
                <a:latin typeface="Calibri" pitchFamily="34" charset="0"/>
                <a:cs typeface="Calibri" pitchFamily="34" charset="0"/>
              </a:rPr>
              <a:t>инвестиций – </a:t>
            </a:r>
            <a:r>
              <a:rPr lang="ru-RU" sz="1100" dirty="0" smtClean="0">
                <a:latin typeface="Calibri" pitchFamily="34" charset="0"/>
                <a:cs typeface="Calibri" pitchFamily="34" charset="0"/>
              </a:rPr>
              <a:t>796 </a:t>
            </a:r>
            <a:r>
              <a:rPr lang="ru-RU" sz="1100" dirty="0">
                <a:latin typeface="Calibri" pitchFamily="34" charset="0"/>
                <a:cs typeface="Calibri" pitchFamily="34" charset="0"/>
              </a:rPr>
              <a:t>млн. руб. 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100" dirty="0">
                <a:latin typeface="Calibri" pitchFamily="34" charset="0"/>
                <a:cs typeface="Calibri" pitchFamily="34" charset="0"/>
              </a:rPr>
              <a:t>количество новых рабочих мест – 85. </a:t>
            </a:r>
            <a:endParaRPr lang="ru-RU" sz="1100" dirty="0" smtClean="0">
              <a:latin typeface="Calibri" pitchFamily="34" charset="0"/>
              <a:cs typeface="Calibri" pitchFamily="34" charset="0"/>
            </a:endParaRPr>
          </a:p>
          <a:p>
            <a:pPr lvl="0"/>
            <a:endParaRPr lang="ru-RU" sz="400" dirty="0" smtClean="0"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ru-RU" sz="1100" dirty="0" smtClean="0">
                <a:latin typeface="Calibri" pitchFamily="34" charset="0"/>
                <a:cs typeface="Calibri" pitchFamily="34" charset="0"/>
              </a:rPr>
              <a:t>«</a:t>
            </a:r>
            <a:r>
              <a:rPr lang="ru-RU" sz="1100" dirty="0">
                <a:latin typeface="Calibri" pitchFamily="34" charset="0"/>
                <a:cs typeface="Calibri" pitchFamily="34" charset="0"/>
              </a:rPr>
              <a:t>Модернизация производства» (2022 </a:t>
            </a:r>
            <a:r>
              <a:rPr lang="ru-RU" sz="1100" dirty="0" smtClean="0">
                <a:latin typeface="Calibri" pitchFamily="34" charset="0"/>
                <a:cs typeface="Calibri" pitchFamily="34" charset="0"/>
              </a:rPr>
              <a:t>год, завершен) </a:t>
            </a:r>
            <a:endParaRPr lang="ru-RU" sz="1100" dirty="0">
              <a:latin typeface="Calibri" pitchFamily="34" charset="0"/>
              <a:cs typeface="Calibri" pitchFamily="34" charset="0"/>
            </a:endParaRPr>
          </a:p>
          <a:p>
            <a:pPr marL="228600" lvl="0" indent="-228600">
              <a:buFont typeface="Wingdings" pitchFamily="2" charset="2"/>
              <a:buChar char="ü"/>
            </a:pPr>
            <a:r>
              <a:rPr lang="ru-RU" sz="1100" dirty="0">
                <a:latin typeface="Calibri" pitchFamily="34" charset="0"/>
                <a:cs typeface="Calibri" pitchFamily="34" charset="0"/>
              </a:rPr>
              <a:t>объем инвестиций – 400 млн. руб.</a:t>
            </a:r>
          </a:p>
          <a:p>
            <a:pPr lvl="0"/>
            <a:endParaRPr lang="ru-RU" sz="400" dirty="0" smtClean="0"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ru-RU" sz="1100" dirty="0" smtClean="0">
                <a:latin typeface="Calibri" pitchFamily="34" charset="0"/>
                <a:cs typeface="Calibri" pitchFamily="34" charset="0"/>
              </a:rPr>
              <a:t>«Строительство цеха полиэтиленовой упаковки» (2023 год)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1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100" dirty="0">
                <a:latin typeface="Calibri" pitchFamily="34" charset="0"/>
                <a:cs typeface="Calibri" pitchFamily="34" charset="0"/>
              </a:rPr>
              <a:t>объем инвестиций – </a:t>
            </a:r>
            <a:r>
              <a:rPr lang="ru-RU" sz="1100" dirty="0" smtClean="0">
                <a:latin typeface="Calibri" pitchFamily="34" charset="0"/>
                <a:cs typeface="Calibri" pitchFamily="34" charset="0"/>
              </a:rPr>
              <a:t>40,2 млн</a:t>
            </a:r>
            <a:r>
              <a:rPr lang="ru-RU" sz="1100" dirty="0">
                <a:latin typeface="Calibri" pitchFamily="34" charset="0"/>
                <a:cs typeface="Calibri" pitchFamily="34" charset="0"/>
              </a:rPr>
              <a:t>. руб. 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100" dirty="0">
                <a:latin typeface="Calibri" pitchFamily="34" charset="0"/>
                <a:cs typeface="Calibri" pitchFamily="34" charset="0"/>
              </a:rPr>
              <a:t>количество новых рабочих мест </a:t>
            </a:r>
            <a:r>
              <a:rPr lang="ru-RU" sz="1100" dirty="0" smtClean="0">
                <a:latin typeface="Calibri" pitchFamily="34" charset="0"/>
                <a:cs typeface="Calibri" pitchFamily="34" charset="0"/>
              </a:rPr>
              <a:t>– 20.</a:t>
            </a:r>
          </a:p>
          <a:p>
            <a:pPr lvl="0"/>
            <a:endParaRPr lang="ru-RU" sz="400" b="1" dirty="0" smtClean="0">
              <a:latin typeface="Calibri" pitchFamily="34" charset="0"/>
              <a:cs typeface="Calibri" pitchFamily="34" charset="0"/>
            </a:endParaRPr>
          </a:p>
          <a:p>
            <a:endParaRPr lang="ru-RU" sz="400" b="1" dirty="0" smtClean="0">
              <a:latin typeface="Calibri" pitchFamily="34" charset="0"/>
              <a:cs typeface="Calibri" pitchFamily="34" charset="0"/>
            </a:endParaRPr>
          </a:p>
          <a:p>
            <a:endParaRPr lang="ru-RU" sz="1100" dirty="0">
              <a:latin typeface="Calibri" pitchFamily="34" charset="0"/>
              <a:cs typeface="Calibri" pitchFamily="34" charset="0"/>
            </a:endParaRPr>
          </a:p>
          <a:p>
            <a:pPr marL="171450" lvl="0" indent="-171450">
              <a:buFont typeface="Wingdings" pitchFamily="2" charset="2"/>
              <a:buChar char="ü"/>
            </a:pPr>
            <a:endParaRPr lang="ru-RU" sz="1100" dirty="0">
              <a:latin typeface="Calibri" pitchFamily="34" charset="0"/>
              <a:cs typeface="Calibri" pitchFamily="34" charset="0"/>
            </a:endParaRPr>
          </a:p>
          <a:p>
            <a:endParaRPr lang="ru-RU" sz="400" b="1" dirty="0" smtClean="0">
              <a:latin typeface="Calibri" pitchFamily="34" charset="0"/>
              <a:cs typeface="Calibri" pitchFamily="34" charset="0"/>
            </a:endParaRPr>
          </a:p>
          <a:p>
            <a:pPr lvl="0"/>
            <a:endParaRPr lang="ru-RU" sz="400" b="1" dirty="0" smtClean="0"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ru-RU" sz="1100" dirty="0">
                <a:latin typeface="Calibri" pitchFamily="34" charset="0"/>
                <a:cs typeface="Calibri" pitchFamily="34" charset="0"/>
              </a:rPr>
              <a:t> </a:t>
            </a:r>
          </a:p>
          <a:p>
            <a:pPr marL="171450" indent="-171450" algn="just" fontAlgn="auto">
              <a:lnSpc>
                <a:spcPts val="1417"/>
              </a:lnSpc>
              <a:spcBef>
                <a:spcPts val="0"/>
              </a:spcBef>
              <a:spcAft>
                <a:spcPts val="0"/>
              </a:spcAft>
              <a:buFont typeface="Symbol" pitchFamily="18" charset="2"/>
              <a:buChar char="-"/>
              <a:defRPr/>
            </a:pPr>
            <a:endParaRPr lang="ru-RU" sz="1100" spc="-1" dirty="0" smtClean="0">
              <a:solidFill>
                <a:srgbClr val="370D11"/>
              </a:solidFill>
              <a:latin typeface="Calibri"/>
            </a:endParaRPr>
          </a:p>
          <a:p>
            <a:pPr algn="just" fontAlgn="auto">
              <a:lnSpc>
                <a:spcPts val="1417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100" spc="-1" dirty="0">
              <a:solidFill>
                <a:srgbClr val="370D11"/>
              </a:solidFill>
              <a:latin typeface="Calibri"/>
            </a:endParaRPr>
          </a:p>
          <a:p>
            <a:pPr algn="just" fontAlgn="auto">
              <a:lnSpc>
                <a:spcPts val="1417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100" spc="-1" dirty="0" smtClean="0">
              <a:solidFill>
                <a:srgbClr val="370D11"/>
              </a:solidFill>
              <a:latin typeface="Calibri"/>
            </a:endParaRPr>
          </a:p>
          <a:p>
            <a:pPr algn="just" fontAlgn="auto">
              <a:lnSpc>
                <a:spcPts val="1417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100" spc="-1" dirty="0" smtClean="0">
              <a:solidFill>
                <a:srgbClr val="370D11"/>
              </a:solidFill>
              <a:latin typeface="Calibri"/>
            </a:endParaRPr>
          </a:p>
          <a:p>
            <a:pPr algn="just" fontAlgn="auto">
              <a:lnSpc>
                <a:spcPts val="1417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100" b="1" spc="-1" dirty="0" smtClean="0">
              <a:solidFill>
                <a:srgbClr val="370D11"/>
              </a:solidFill>
              <a:latin typeface="Calibri"/>
            </a:endParaRPr>
          </a:p>
        </p:txBody>
      </p:sp>
      <p:sp>
        <p:nvSpPr>
          <p:cNvPr id="16" name="CustomShape 12"/>
          <p:cNvSpPr/>
          <p:nvPr/>
        </p:nvSpPr>
        <p:spPr>
          <a:xfrm>
            <a:off x="5202450" y="1323107"/>
            <a:ext cx="4158342" cy="40324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lvl="0"/>
            <a:endParaRPr lang="ru-RU" sz="400" b="1" dirty="0" smtClean="0">
              <a:latin typeface="Calibri" pitchFamily="34" charset="0"/>
              <a:cs typeface="Calibri" pitchFamily="34" charset="0"/>
            </a:endParaRPr>
          </a:p>
          <a:p>
            <a:endParaRPr lang="ru-RU" sz="400" b="1" dirty="0" smtClean="0">
              <a:latin typeface="Calibri" pitchFamily="34" charset="0"/>
              <a:cs typeface="Calibri" pitchFamily="34" charset="0"/>
            </a:endParaRPr>
          </a:p>
          <a:p>
            <a:r>
              <a:rPr lang="ru-RU" sz="1100" b="1" dirty="0" smtClean="0">
                <a:latin typeface="Calibri" pitchFamily="34" charset="0"/>
                <a:cs typeface="Calibri" pitchFamily="34" charset="0"/>
              </a:rPr>
              <a:t>ИП </a:t>
            </a:r>
            <a:r>
              <a:rPr lang="ru-RU" sz="1100" b="1" dirty="0" err="1">
                <a:latin typeface="Calibri" pitchFamily="34" charset="0"/>
                <a:cs typeface="Calibri" pitchFamily="34" charset="0"/>
              </a:rPr>
              <a:t>Гинтер</a:t>
            </a:r>
            <a:r>
              <a:rPr lang="ru-RU" sz="1100" b="1" dirty="0">
                <a:latin typeface="Calibri" pitchFamily="34" charset="0"/>
                <a:cs typeface="Calibri" pitchFamily="34" charset="0"/>
              </a:rPr>
              <a:t> В.О. (ТД «</a:t>
            </a:r>
            <a:r>
              <a:rPr lang="ru-RU" sz="1100" b="1" dirty="0" err="1">
                <a:latin typeface="Calibri" pitchFamily="34" charset="0"/>
                <a:cs typeface="Calibri" pitchFamily="34" charset="0"/>
              </a:rPr>
              <a:t>Ангора</a:t>
            </a:r>
            <a:r>
              <a:rPr lang="ru-RU" sz="1100" b="1" dirty="0">
                <a:latin typeface="Calibri" pitchFamily="34" charset="0"/>
                <a:cs typeface="Calibri" pitchFamily="34" charset="0"/>
              </a:rPr>
              <a:t>») </a:t>
            </a:r>
            <a:r>
              <a:rPr lang="ru-RU" sz="1100" dirty="0" smtClean="0">
                <a:latin typeface="Calibri" pitchFamily="34" charset="0"/>
                <a:cs typeface="Calibri" pitchFamily="34" charset="0"/>
              </a:rPr>
              <a:t>– «Строительство </a:t>
            </a:r>
            <a:r>
              <a:rPr lang="ru-RU" sz="1100" dirty="0">
                <a:latin typeface="Calibri" pitchFamily="34" charset="0"/>
                <a:cs typeface="Calibri" pitchFamily="34" charset="0"/>
              </a:rPr>
              <a:t>цеха по производству пластиковых изделий</a:t>
            </a:r>
            <a:r>
              <a:rPr lang="ru-RU" sz="1100" dirty="0" smtClean="0">
                <a:latin typeface="Calibri" pitchFamily="34" charset="0"/>
                <a:cs typeface="Calibri" pitchFamily="34" charset="0"/>
              </a:rPr>
              <a:t>»:</a:t>
            </a:r>
            <a:endParaRPr lang="ru-RU" sz="1100" dirty="0">
              <a:latin typeface="Calibri" pitchFamily="34" charset="0"/>
              <a:cs typeface="Calibri" pitchFamily="34" charset="0"/>
            </a:endParaRP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100" dirty="0" smtClean="0">
                <a:latin typeface="Calibri" pitchFamily="34" charset="0"/>
                <a:cs typeface="Calibri" pitchFamily="34" charset="0"/>
              </a:rPr>
              <a:t>период реализации – 2021-2023 годы;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100" dirty="0" smtClean="0">
                <a:latin typeface="Calibri" pitchFamily="34" charset="0"/>
                <a:cs typeface="Calibri" pitchFamily="34" charset="0"/>
              </a:rPr>
              <a:t>объем </a:t>
            </a:r>
            <a:r>
              <a:rPr lang="ru-RU" sz="1100" dirty="0">
                <a:latin typeface="Calibri" pitchFamily="34" charset="0"/>
                <a:cs typeface="Calibri" pitchFamily="34" charset="0"/>
              </a:rPr>
              <a:t>инвестиций – 20 млн. руб. </a:t>
            </a:r>
            <a:r>
              <a:rPr lang="ru-RU" sz="1100" dirty="0" smtClean="0">
                <a:latin typeface="Calibri" pitchFamily="34" charset="0"/>
                <a:cs typeface="Calibri" pitchFamily="34" charset="0"/>
              </a:rPr>
              <a:t>(освоено – 9,6 млн. руб.)</a:t>
            </a:r>
            <a:endParaRPr lang="ru-RU" sz="1100" dirty="0">
              <a:latin typeface="Calibri" pitchFamily="34" charset="0"/>
              <a:cs typeface="Calibri" pitchFamily="34" charset="0"/>
            </a:endParaRP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100" dirty="0">
                <a:latin typeface="Calibri" pitchFamily="34" charset="0"/>
                <a:cs typeface="Calibri" pitchFamily="34" charset="0"/>
              </a:rPr>
              <a:t>создание новых рабочих мест - 20</a:t>
            </a:r>
            <a:r>
              <a:rPr lang="ru-RU" sz="11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171450" lvl="0" indent="-171450">
              <a:buFont typeface="Wingdings" pitchFamily="2" charset="2"/>
              <a:buChar char="ü"/>
            </a:pPr>
            <a:endParaRPr lang="ru-RU" sz="400" dirty="0" smtClean="0"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ru-RU" sz="1100" b="1" dirty="0" smtClean="0">
                <a:latin typeface="Calibri" pitchFamily="34" charset="0"/>
                <a:cs typeface="Calibri" pitchFamily="34" charset="0"/>
              </a:rPr>
              <a:t>ООО </a:t>
            </a:r>
            <a:r>
              <a:rPr lang="ru-RU" sz="1100" b="1" dirty="0">
                <a:latin typeface="Calibri" pitchFamily="34" charset="0"/>
                <a:cs typeface="Calibri" pitchFamily="34" charset="0"/>
              </a:rPr>
              <a:t>ПКФ «</a:t>
            </a:r>
            <a:r>
              <a:rPr lang="ru-RU" sz="1100" b="1" dirty="0" err="1">
                <a:latin typeface="Calibri" pitchFamily="34" charset="0"/>
                <a:cs typeface="Calibri" pitchFamily="34" charset="0"/>
              </a:rPr>
              <a:t>Ютерборг</a:t>
            </a:r>
            <a:r>
              <a:rPr lang="ru-RU" sz="1100" b="1" dirty="0">
                <a:latin typeface="Calibri" pitchFamily="34" charset="0"/>
                <a:cs typeface="Calibri" pitchFamily="34" charset="0"/>
              </a:rPr>
              <a:t>» </a:t>
            </a:r>
            <a:r>
              <a:rPr lang="ru-RU" sz="11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100" dirty="0" smtClean="0">
                <a:latin typeface="Calibri" pitchFamily="34" charset="0"/>
                <a:cs typeface="Calibri" pitchFamily="34" charset="0"/>
              </a:rPr>
              <a:t>- Создание </a:t>
            </a:r>
            <a:r>
              <a:rPr lang="ru-RU" sz="1100" dirty="0">
                <a:latin typeface="Calibri" pitchFamily="34" charset="0"/>
                <a:cs typeface="Calibri" pitchFamily="34" charset="0"/>
              </a:rPr>
              <a:t>производственных мощностей по выпуску прицепной техники  категории О4 объемом 360 ед. в </a:t>
            </a:r>
            <a:r>
              <a:rPr lang="ru-RU" sz="1100" dirty="0" smtClean="0">
                <a:latin typeface="Calibri" pitchFamily="34" charset="0"/>
                <a:cs typeface="Calibri" pitchFamily="34" charset="0"/>
              </a:rPr>
              <a:t>год:</a:t>
            </a:r>
            <a:endParaRPr lang="ru-RU" sz="1100" dirty="0">
              <a:latin typeface="Calibri" pitchFamily="34" charset="0"/>
              <a:cs typeface="Calibri" pitchFamily="34" charset="0"/>
            </a:endParaRP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100" dirty="0">
                <a:latin typeface="Calibri" pitchFamily="34" charset="0"/>
                <a:cs typeface="Calibri" pitchFamily="34" charset="0"/>
              </a:rPr>
              <a:t>период реализации – 2022-2023 годы;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100" dirty="0">
                <a:latin typeface="Calibri" pitchFamily="34" charset="0"/>
                <a:cs typeface="Calibri" pitchFamily="34" charset="0"/>
              </a:rPr>
              <a:t>объем инвестиций - 235 млн. руб.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100" dirty="0">
                <a:latin typeface="Calibri" pitchFamily="34" charset="0"/>
                <a:cs typeface="Calibri" pitchFamily="34" charset="0"/>
              </a:rPr>
              <a:t>количество рабочих мест -  </a:t>
            </a:r>
            <a:r>
              <a:rPr lang="ru-RU" sz="1100" dirty="0" smtClean="0">
                <a:latin typeface="Calibri" pitchFamily="34" charset="0"/>
                <a:cs typeface="Calibri" pitchFamily="34" charset="0"/>
              </a:rPr>
              <a:t>200.</a:t>
            </a:r>
            <a:endParaRPr lang="ru-RU" sz="1100" dirty="0">
              <a:latin typeface="Calibri" pitchFamily="34" charset="0"/>
              <a:cs typeface="Calibri" pitchFamily="34" charset="0"/>
            </a:endParaRPr>
          </a:p>
          <a:p>
            <a:pPr lvl="0"/>
            <a:endParaRPr lang="ru-RU" sz="400" dirty="0" smtClean="0">
              <a:latin typeface="Calibri" pitchFamily="34" charset="0"/>
              <a:cs typeface="Calibri" pitchFamily="34" charset="0"/>
            </a:endParaRPr>
          </a:p>
          <a:p>
            <a:r>
              <a:rPr lang="ru-RU" sz="1100" dirty="0">
                <a:latin typeface="Calibri" pitchFamily="34" charset="0"/>
                <a:cs typeface="Calibri" pitchFamily="34" charset="0"/>
              </a:rPr>
              <a:t> </a:t>
            </a:r>
            <a:r>
              <a:rPr lang="ru-RU" sz="1100" b="1" dirty="0">
                <a:latin typeface="Calibri" pitchFamily="34" charset="0"/>
                <a:cs typeface="Calibri" pitchFamily="34" charset="0"/>
              </a:rPr>
              <a:t>ООО «КЗИТ»  </a:t>
            </a:r>
            <a:r>
              <a:rPr lang="ru-RU" sz="1100" dirty="0">
                <a:latin typeface="Calibri" pitchFamily="34" charset="0"/>
                <a:cs typeface="Calibri" pitchFamily="34" charset="0"/>
              </a:rPr>
              <a:t>- «Линия по пенополиуретановой изоляции»: 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100" dirty="0">
                <a:latin typeface="Calibri" pitchFamily="34" charset="0"/>
                <a:cs typeface="Calibri" pitchFamily="34" charset="0"/>
              </a:rPr>
              <a:t>период реализации – 2022 год (завершен);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100" dirty="0">
                <a:latin typeface="Calibri" pitchFamily="34" charset="0"/>
                <a:cs typeface="Calibri" pitchFamily="34" charset="0"/>
              </a:rPr>
              <a:t>объем инвестиций - 35 млн. руб.</a:t>
            </a:r>
          </a:p>
          <a:p>
            <a:pPr lvl="0"/>
            <a:endParaRPr lang="ru-RU" sz="400" b="1" dirty="0" smtClean="0"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ru-RU" sz="1100" b="1" dirty="0" smtClean="0">
                <a:latin typeface="Calibri" pitchFamily="34" charset="0"/>
                <a:cs typeface="Calibri" pitchFamily="34" charset="0"/>
              </a:rPr>
              <a:t>ООО </a:t>
            </a:r>
            <a:r>
              <a:rPr lang="ru-RU" sz="1100" b="1" dirty="0">
                <a:latin typeface="Calibri" pitchFamily="34" charset="0"/>
                <a:cs typeface="Calibri" pitchFamily="34" charset="0"/>
              </a:rPr>
              <a:t>«ИНТЕРПАК-М» </a:t>
            </a:r>
            <a:r>
              <a:rPr lang="ru-RU" sz="1100" dirty="0">
                <a:latin typeface="Calibri" pitchFamily="34" charset="0"/>
                <a:cs typeface="Calibri" pitchFamily="34" charset="0"/>
              </a:rPr>
              <a:t>- «Строительство цеха по производству промышленной упаковки» (</a:t>
            </a:r>
            <a:r>
              <a:rPr lang="en-US" sz="1100" dirty="0">
                <a:latin typeface="Calibri" pitchFamily="34" charset="0"/>
                <a:cs typeface="Calibri" pitchFamily="34" charset="0"/>
              </a:rPr>
              <a:t>2021-202</a:t>
            </a:r>
            <a:r>
              <a:rPr lang="ru-RU" sz="1100" dirty="0">
                <a:latin typeface="Calibri" pitchFamily="34" charset="0"/>
                <a:cs typeface="Calibri" pitchFamily="34" charset="0"/>
              </a:rPr>
              <a:t>3</a:t>
            </a:r>
            <a:r>
              <a:rPr lang="en-US" sz="11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100" dirty="0">
                <a:latin typeface="Calibri" pitchFamily="34" charset="0"/>
                <a:cs typeface="Calibri" pitchFamily="34" charset="0"/>
              </a:rPr>
              <a:t>годы):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100" dirty="0">
                <a:latin typeface="Calibri" pitchFamily="34" charset="0"/>
                <a:cs typeface="Calibri" pitchFamily="34" charset="0"/>
              </a:rPr>
              <a:t>период реализации – 2021-2023 годы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100" dirty="0">
                <a:latin typeface="Calibri" pitchFamily="34" charset="0"/>
                <a:cs typeface="Calibri" pitchFamily="34" charset="0"/>
              </a:rPr>
              <a:t>объем инвестиций – 828 млн. руб. (освоено  - 464,7 млн. руб.); 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100" dirty="0">
                <a:latin typeface="Calibri" pitchFamily="34" charset="0"/>
                <a:cs typeface="Calibri" pitchFamily="34" charset="0"/>
              </a:rPr>
              <a:t>создание новых рабочих мест – 228.</a:t>
            </a:r>
            <a:endParaRPr lang="ru-RU" sz="1100" b="1" dirty="0">
              <a:latin typeface="Calibri" pitchFamily="34" charset="0"/>
              <a:cs typeface="Calibri" pitchFamily="34" charset="0"/>
            </a:endParaRPr>
          </a:p>
          <a:p>
            <a:endParaRPr lang="ru-RU" sz="400" b="1" dirty="0">
              <a:latin typeface="Calibri" pitchFamily="34" charset="0"/>
              <a:cs typeface="Calibri" pitchFamily="34" charset="0"/>
            </a:endParaRPr>
          </a:p>
          <a:p>
            <a:pPr lvl="0"/>
            <a:endParaRPr lang="ru-RU" sz="400" b="1" dirty="0"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ru-RU" sz="1100" b="1" dirty="0">
                <a:latin typeface="Calibri" pitchFamily="34" charset="0"/>
                <a:cs typeface="Calibri" pitchFamily="34" charset="0"/>
              </a:rPr>
              <a:t>ООО «ИНТЕРПАК» </a:t>
            </a:r>
            <a:r>
              <a:rPr lang="ru-RU" sz="1100" dirty="0">
                <a:latin typeface="Calibri" pitchFamily="34" charset="0"/>
                <a:cs typeface="Calibri" pitchFamily="34" charset="0"/>
              </a:rPr>
              <a:t>-  мероприятия, направленные на модернизацию производства (2022 - 2023  год):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100" dirty="0">
                <a:latin typeface="Calibri" pitchFamily="34" charset="0"/>
                <a:cs typeface="Calibri" pitchFamily="34" charset="0"/>
              </a:rPr>
              <a:t>объем инвестиций – 135 млн. руб. (освоено 60 млн. руб.);</a:t>
            </a:r>
          </a:p>
          <a:p>
            <a:pPr lvl="0"/>
            <a:endParaRPr lang="ru-RU" sz="1100" dirty="0">
              <a:latin typeface="Calibri" pitchFamily="34" charset="0"/>
              <a:cs typeface="Calibri" pitchFamily="34" charset="0"/>
            </a:endParaRPr>
          </a:p>
          <a:p>
            <a:pPr marL="171450" indent="-171450" algn="just" fontAlgn="auto">
              <a:lnSpc>
                <a:spcPts val="1417"/>
              </a:lnSpc>
              <a:spcBef>
                <a:spcPts val="0"/>
              </a:spcBef>
              <a:spcAft>
                <a:spcPts val="0"/>
              </a:spcAft>
              <a:buFont typeface="Symbol" pitchFamily="18" charset="2"/>
              <a:buChar char="-"/>
              <a:defRPr/>
            </a:pPr>
            <a:endParaRPr lang="ru-RU" sz="1100" spc="-1" dirty="0" smtClean="0">
              <a:solidFill>
                <a:srgbClr val="370D11"/>
              </a:solidFill>
              <a:latin typeface="Calibri"/>
            </a:endParaRPr>
          </a:p>
          <a:p>
            <a:pPr algn="just" fontAlgn="auto">
              <a:lnSpc>
                <a:spcPts val="1417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100" spc="-1" dirty="0">
              <a:solidFill>
                <a:srgbClr val="370D11"/>
              </a:solidFill>
              <a:latin typeface="Calibri"/>
            </a:endParaRPr>
          </a:p>
          <a:p>
            <a:pPr algn="just" fontAlgn="auto">
              <a:lnSpc>
                <a:spcPts val="1417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100" spc="-1" dirty="0" smtClean="0">
              <a:solidFill>
                <a:srgbClr val="370D11"/>
              </a:solidFill>
              <a:latin typeface="Calibri"/>
            </a:endParaRPr>
          </a:p>
          <a:p>
            <a:pPr algn="just" fontAlgn="auto">
              <a:lnSpc>
                <a:spcPts val="1417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100" spc="-1" dirty="0" smtClean="0">
              <a:solidFill>
                <a:srgbClr val="370D11"/>
              </a:solidFill>
              <a:latin typeface="Calibri"/>
            </a:endParaRPr>
          </a:p>
          <a:p>
            <a:pPr algn="just" fontAlgn="auto">
              <a:lnSpc>
                <a:spcPts val="1417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100" b="1" spc="-1" dirty="0" smtClean="0">
              <a:solidFill>
                <a:srgbClr val="370D1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011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2" y="1"/>
            <a:ext cx="10083658" cy="12510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8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10254" y="5371206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5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28905" y="42442"/>
            <a:ext cx="7339913" cy="779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Инвестиции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строительство</a:t>
            </a:r>
          </a:p>
          <a:p>
            <a:pPr algn="r"/>
            <a:r>
              <a:rPr lang="ru-RU" sz="2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Индустриальный парк «Потанино»</a:t>
            </a:r>
            <a:endParaRPr lang="ru-RU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4" b="14424"/>
          <a:stretch/>
        </p:blipFill>
        <p:spPr bwMode="auto">
          <a:xfrm>
            <a:off x="5692722" y="1323107"/>
            <a:ext cx="3812086" cy="2034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7" b="16333"/>
          <a:stretch/>
        </p:blipFill>
        <p:spPr bwMode="auto">
          <a:xfrm>
            <a:off x="5692722" y="3486545"/>
            <a:ext cx="3812086" cy="181504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570261" y="4592048"/>
            <a:ext cx="4940595" cy="235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latin typeface="Calibri" pitchFamily="34" charset="0"/>
                <a:cs typeface="Calibri" pitchFamily="34" charset="0"/>
              </a:rPr>
              <a:t>Индустриальный парк «Потанино»,</a:t>
            </a:r>
            <a:r>
              <a:rPr lang="en-US" sz="1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000" b="1" dirty="0" smtClean="0">
                <a:latin typeface="Calibri" pitchFamily="34" charset="0"/>
                <a:cs typeface="Calibri" pitchFamily="34" charset="0"/>
              </a:rPr>
              <a:t>вид сверху</a:t>
            </a:r>
            <a:endParaRPr lang="ru-RU" sz="10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6" name="Picture 2" descr="C:\Users\Крылова\Downloads\2023-02-13_17-09-2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44" y="1827164"/>
            <a:ext cx="5093196" cy="28563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721758" y="5289285"/>
            <a:ext cx="3783050" cy="235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latin typeface="Calibri" pitchFamily="34" charset="0"/>
                <a:cs typeface="Calibri" pitchFamily="34" charset="0"/>
              </a:rPr>
              <a:t>ООО ПКФ «</a:t>
            </a:r>
            <a:r>
              <a:rPr lang="ru-RU" sz="1000" b="1" dirty="0" err="1" smtClean="0">
                <a:latin typeface="Calibri" pitchFamily="34" charset="0"/>
                <a:cs typeface="Calibri" pitchFamily="34" charset="0"/>
              </a:rPr>
              <a:t>Ютеборг</a:t>
            </a:r>
            <a:r>
              <a:rPr lang="ru-RU" sz="1000" b="1" dirty="0" smtClean="0">
                <a:latin typeface="Calibri" pitchFamily="34" charset="0"/>
                <a:cs typeface="Calibri" pitchFamily="34" charset="0"/>
              </a:rPr>
              <a:t>»</a:t>
            </a:r>
            <a:endParaRPr lang="ru-RU" sz="10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7" y="168670"/>
            <a:ext cx="941007" cy="91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999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0" y="5371205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6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51833" y="208467"/>
            <a:ext cx="7128792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Инвестиции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 строительство </a:t>
            </a:r>
            <a:endParaRPr lang="ru-RU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4508" y="1399422"/>
            <a:ext cx="9721079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Введено в эксплуатацию </a:t>
            </a:r>
            <a:r>
              <a:rPr lang="ru-RU" b="1" dirty="0" smtClean="0">
                <a:solidFill>
                  <a:srgbClr val="C00000"/>
                </a:solidFill>
              </a:rPr>
              <a:t>76 230 </a:t>
            </a:r>
            <a:r>
              <a:rPr lang="ru-RU" b="1" dirty="0" smtClean="0"/>
              <a:t>м</a:t>
            </a:r>
            <a:r>
              <a:rPr lang="ru-RU" b="1" baseline="30000" dirty="0" smtClean="0"/>
              <a:t>2</a:t>
            </a:r>
            <a:r>
              <a:rPr lang="ru-RU" b="1" dirty="0" smtClean="0"/>
              <a:t> </a:t>
            </a:r>
            <a:r>
              <a:rPr lang="ru-RU" b="1" dirty="0"/>
              <a:t>жилья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68670"/>
            <a:ext cx="941007" cy="91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529" y="2331219"/>
            <a:ext cx="5123434" cy="2112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20" y="1981105"/>
            <a:ext cx="4737224" cy="2846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08464" y="2599826"/>
            <a:ext cx="504056" cy="235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Calibri" pitchFamily="34" charset="0"/>
                <a:cs typeface="Calibri" pitchFamily="34" charset="0"/>
              </a:rPr>
              <a:t>м</a:t>
            </a:r>
            <a:r>
              <a:rPr lang="ru-RU" sz="1000" b="1" baseline="30000" dirty="0" smtClean="0">
                <a:latin typeface="Calibri" pitchFamily="34" charset="0"/>
                <a:cs typeface="Calibri" pitchFamily="34" charset="0"/>
              </a:rPr>
              <a:t>2</a:t>
            </a:r>
            <a:endParaRPr lang="ru-RU" sz="1000" b="1" baseline="30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64164" y="4237200"/>
            <a:ext cx="504056" cy="235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Calibri" pitchFamily="34" charset="0"/>
                <a:cs typeface="Calibri" pitchFamily="34" charset="0"/>
              </a:rPr>
              <a:t>м</a:t>
            </a:r>
            <a:r>
              <a:rPr lang="ru-RU" sz="1000" b="1" baseline="30000" dirty="0" smtClean="0">
                <a:latin typeface="Calibri" pitchFamily="34" charset="0"/>
                <a:cs typeface="Calibri" pitchFamily="34" charset="0"/>
              </a:rPr>
              <a:t>2</a:t>
            </a:r>
            <a:endParaRPr lang="ru-RU" sz="1000" b="1" baseline="30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65417" y="2528267"/>
            <a:ext cx="1008112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+31,8%</a:t>
            </a:r>
            <a:endParaRPr lang="ru-RU" sz="20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5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0" y="5368043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7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51833" y="189723"/>
            <a:ext cx="7128792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Инвестиции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и строительство </a:t>
            </a:r>
            <a:endParaRPr lang="ru-RU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2450" y="3967978"/>
            <a:ext cx="3240360" cy="235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latin typeface="Calibri" pitchFamily="34" charset="0"/>
                <a:cs typeface="Calibri" pitchFamily="34" charset="0"/>
              </a:rPr>
              <a:t>Ул. Макаренко, 11</a:t>
            </a:r>
            <a:endParaRPr lang="ru-RU" sz="1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76298" y="4256910"/>
            <a:ext cx="2952328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latin typeface="Calibri" pitchFamily="34" charset="0"/>
                <a:cs typeface="Calibri" pitchFamily="34" charset="0"/>
              </a:rPr>
              <a:t>Ул. Жданова, 28</a:t>
            </a:r>
          </a:p>
          <a:p>
            <a:pPr algn="ctr"/>
            <a:r>
              <a:rPr lang="ru-RU" sz="1000" b="1" i="1" dirty="0" smtClean="0">
                <a:latin typeface="Calibri" pitchFamily="34" charset="0"/>
                <a:cs typeface="Calibri" pitchFamily="34" charset="0"/>
              </a:rPr>
              <a:t>(строительный адрес – ул. Фонвизина, 7)</a:t>
            </a:r>
            <a:endParaRPr lang="ru-RU" sz="1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18834" y="4850591"/>
            <a:ext cx="2525118" cy="235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latin typeface="Calibri" pitchFamily="34" charset="0"/>
                <a:cs typeface="Calibri" pitchFamily="34" charset="0"/>
              </a:rPr>
              <a:t>Ул. Крымская, 24Б</a:t>
            </a:r>
            <a:endParaRPr lang="ru-RU" sz="10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68670"/>
            <a:ext cx="941007" cy="91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82"/>
          <a:stretch/>
        </p:blipFill>
        <p:spPr bwMode="auto">
          <a:xfrm>
            <a:off x="390442" y="1970293"/>
            <a:ext cx="3389237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763" y="1871500"/>
            <a:ext cx="3179061" cy="23859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575" y="1395115"/>
            <a:ext cx="2603376" cy="34727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993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-9836" y="5368043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8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51833" y="283839"/>
            <a:ext cx="7128792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Потребительский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рынок</a:t>
            </a:r>
            <a:endParaRPr lang="ru-RU" sz="24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60224" y="1551967"/>
            <a:ext cx="3585582" cy="779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Calibri" pitchFamily="34" charset="0"/>
                <a:cs typeface="Calibri" pitchFamily="34" charset="0"/>
              </a:rPr>
              <a:t>Оборот розничной торговли  -                      </a:t>
            </a:r>
            <a:r>
              <a:rPr lang="ru-RU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14 032,9 млн</a:t>
            </a:r>
            <a:r>
              <a:rPr lang="ru-RU" sz="16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ru-RU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руб</a:t>
            </a:r>
            <a:r>
              <a:rPr lang="ru-RU" sz="16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/>
            <a:r>
              <a:rPr lang="ru-RU" sz="1400" b="1" i="1" dirty="0" smtClean="0">
                <a:latin typeface="Calibri" pitchFamily="34" charset="0"/>
                <a:cs typeface="Calibri" pitchFamily="34" charset="0"/>
              </a:rPr>
              <a:t>(+2,6% с учетом уровня инфляции)</a:t>
            </a:r>
            <a:endParaRPr lang="ru-RU" sz="14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62802" y="1551967"/>
            <a:ext cx="3744416" cy="779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Calibri" pitchFamily="34" charset="0"/>
                <a:cs typeface="Calibri" pitchFamily="34" charset="0"/>
              </a:rPr>
              <a:t>Оборот общественного питания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-                </a:t>
            </a:r>
            <a:r>
              <a:rPr lang="ru-RU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182,5 </a:t>
            </a:r>
            <a:r>
              <a:rPr lang="ru-RU" sz="16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млн. руб</a:t>
            </a:r>
            <a:r>
              <a:rPr lang="ru-RU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                                                    </a:t>
            </a:r>
            <a:r>
              <a:rPr lang="ru-RU" sz="1400" b="1" i="1" dirty="0" smtClean="0">
                <a:latin typeface="Calibri" pitchFamily="34" charset="0"/>
                <a:cs typeface="Calibri" pitchFamily="34" charset="0"/>
              </a:rPr>
              <a:t>(+9,4% с учетом уровня инфляции)</a:t>
            </a:r>
            <a:endParaRPr lang="ru-RU" sz="1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68670"/>
            <a:ext cx="941007" cy="91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220" y="2619251"/>
            <a:ext cx="403464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799" y="2612116"/>
            <a:ext cx="4105997" cy="2408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055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 bwMode="auto">
          <a:xfrm>
            <a:off x="359792" y="387003"/>
            <a:ext cx="573006" cy="86409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icrosoft YaHei" charset="-12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b="70987"/>
          <a:stretch/>
        </p:blipFill>
        <p:spPr>
          <a:xfrm>
            <a:off x="-3033" y="0"/>
            <a:ext cx="10083658" cy="1251099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3"/>
          <a:stretch/>
        </p:blipFill>
        <p:spPr bwMode="auto">
          <a:xfrm>
            <a:off x="-3033" y="5140307"/>
            <a:ext cx="1871663" cy="53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>
          <a:xfrm>
            <a:off x="-3033" y="5371205"/>
            <a:ext cx="504601" cy="302507"/>
          </a:xfrm>
        </p:spPr>
        <p:txBody>
          <a:bodyPr/>
          <a:lstStyle/>
          <a:p>
            <a:pPr>
              <a:defRPr/>
            </a:pPr>
            <a:fld id="{04E1CB53-A8CB-4B4E-8CD3-59AE72F6320E}" type="slidenum">
              <a:rPr lang="ru-RU" sz="2000" b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pPr>
                <a:defRPr/>
              </a:pPr>
              <a:t>9</a:t>
            </a:fld>
            <a:endParaRPr lang="ru-RU" sz="2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83881" y="216023"/>
            <a:ext cx="6696744" cy="43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Рынок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труда, основные показатели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8" y="349721"/>
            <a:ext cx="3135848" cy="878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64" y="1821752"/>
            <a:ext cx="4206705" cy="3032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939" y="1821752"/>
            <a:ext cx="4117853" cy="30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565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26869</TotalTime>
  <Words>621</Words>
  <Application>Microsoft Office PowerPoint</Application>
  <PresentationFormat>Произвольный</PresentationFormat>
  <Paragraphs>160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Радецкая Кристина Сергеевна</dc:creator>
  <cp:lastModifiedBy>Крылова Дина Александровна</cp:lastModifiedBy>
  <cp:revision>1243</cp:revision>
  <cp:lastPrinted>2022-03-03T10:03:04Z</cp:lastPrinted>
  <dcterms:created xsi:type="dcterms:W3CDTF">2019-12-04T05:48:20Z</dcterms:created>
  <dcterms:modified xsi:type="dcterms:W3CDTF">2023-05-24T08:52:27Z</dcterms:modified>
</cp:coreProperties>
</file>