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72" r:id="rId5"/>
    <p:sldId id="258" r:id="rId6"/>
    <p:sldId id="262" r:id="rId7"/>
    <p:sldId id="259" r:id="rId8"/>
    <p:sldId id="260" r:id="rId9"/>
    <p:sldId id="271" r:id="rId10"/>
    <p:sldId id="261" r:id="rId11"/>
    <p:sldId id="263" r:id="rId12"/>
    <p:sldId id="266" r:id="rId13"/>
    <p:sldId id="264" r:id="rId14"/>
    <p:sldId id="267" r:id="rId15"/>
    <p:sldId id="273" r:id="rId16"/>
    <p:sldId id="268" r:id="rId17"/>
    <p:sldId id="269" r:id="rId18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28" autoAdjust="0"/>
  </p:normalViewPr>
  <p:slideViewPr>
    <p:cSldViewPr>
      <p:cViewPr>
        <p:scale>
          <a:sx n="100" d="100"/>
          <a:sy n="100" d="100"/>
        </p:scale>
        <p:origin x="-696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801" y="692696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Инициативное бюджетирование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11807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Инициативное бюджетирование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вовлечение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граждан в бюджетный процесс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Российской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Федерации, объединенных идеологией гражданского участия, 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также сфера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государственного и муниципального регулирования участия населения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определении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выборе проектов, финансируемых за счет средств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соответствующих бюджетов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последующем контроле за реализацией отобранных проектов со стороны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граждан.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5536" y="2948700"/>
            <a:ext cx="8331432" cy="993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1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5536" y="4149080"/>
            <a:ext cx="8280515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Инициаторы проекта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инициативная группа граждан (численностью не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менее 10 человек, достигших 16 летнего возраста,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проживающих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территории Копейского городского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округа,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органы ТОС,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староста сельского населенного пункта, индивидуальный предприниматель, юридическое лицо), формируется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 целью идентификации и обсуждения проектных идей для внесения в местные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публичной власти инициативных проектов, направленных на решение конкретных вопросов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местного значения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984674"/>
            <a:ext cx="83518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Инициативный проект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предложение граждан, внесённое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установленном порядке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администрацию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целях реализации мероприятий, имеющих приоритетное значение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жителей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Копейского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городского округа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или его части, по решению вопросов местного значения или иных вопросов, право решения которых предоставлено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органам местного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самоуправления. 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5" y="5517232"/>
            <a:ext cx="8259424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Инициативные платежи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денежные средства граждан, индивидуальных предпринимателей и юридических лиц, уплачиваемые на добровольной основе и зачисляемые в соответствии с Бюджетным кодексом Российской Федерации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местный бюджет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целях реализации конкретных инициативных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проектов.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10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512168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 провести собрание/конференцию граждан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Собрания депутатов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28.06.2023 № 825-МО)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3024336"/>
          </a:xfrm>
          <a:ln>
            <a:noFill/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дате, времени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месте проведения собрания/конференции и вопросах рассмотрения необходимо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оповестить жителей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позднее, чем за 7 дней до дня проведения собрания/конференции;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собрании/конференции необходимо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провести регистрацию участников, выбрать председателя и секретаря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собрания/конференции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простым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голосованием, утвердить повестку дня и регламент;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На собрании/конференции граждан ведется протокол, который подписывается председателем и секретарем. Решение принимается простым голосованием граждан «за» и «против».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72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864096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Внесение проекта в администрацию с 1 октября по 1 ноября года, предшествующего очередному финансовому году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256584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Инициативный проект направляется в администрацию и в обязательном порядке </a:t>
            </a:r>
          </a:p>
          <a:p>
            <a:pPr marL="0" indent="0"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должен содержать: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описание проблемы, решение которой имеет приоритетное значение для жителей, с указанием того, что инициативный проект выдвигается для получения финансовой поддержки за счет межбюджетных трансфертов из областного бюджета;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обоснование предложений по решению указанной проблемы;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описание ожидаемого результата от реализации проекта;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планируемые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сроки реализации инициативного проекта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  <a:tabLst>
                <a:tab pos="180975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предварительный  расчет необходимых расходов на реализацию инициативного проекта, в который могут быть включены расходы на разработку проектной документации и проведение гос. экспертизы (в случае  необходимости ее осуществления);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сведения о планируемом финансовом, имущественном или трудовом участии заинтересованных лиц в реализации инициативного проекта;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указание на объем средств местного бюджета в случае, если предполагается использование этих средств на реализацию инициативного проекта, за исключением планируемого объема инициативных платежей;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распоряжение об определении части территории,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которой будет реализовываться инициативный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проект;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 протокол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собрания или конференции граждан;</a:t>
            </a:r>
          </a:p>
          <a:p>
            <a:pPr marL="0" lv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документы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подтверждающие полномочия инициатора проекта;</a:t>
            </a:r>
          </a:p>
          <a:p>
            <a:pPr marL="0" lv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гарантийное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письмо, подписанное инициатором проекта, содержащее обязательство по обеспечению инициативных платежей и/или добровольному имущественному и/или трудовому участию заинтересованных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лиц;</a:t>
            </a:r>
          </a:p>
          <a:p>
            <a:pPr marL="0" lv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согласие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обработку персональных данных инициатора проекта/или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инициаторов;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приоритетные направления реализации инициативных проектов;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актуальность проблемы (очень высокая, высокая, средняя)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97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507288" cy="329837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Проект рассматривается администрацией Копейского городского округа и конкурсной комиссией по отбору проектов в течение 60 календарных дней после предельного срока внесения инициативных проектов (1 ноября)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63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960" y="692696"/>
            <a:ext cx="8206432" cy="924719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принимает решение 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допуске к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конкурсному отбору инициативных проектов, в отношении которых отсутствуют основания для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отказа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376" y="2420888"/>
            <a:ext cx="4114800" cy="3888432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Основания для отказа: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несоблюдение установленного порядка и сроков внесения инициативного проекта;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несоответствие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ИП требованиям законодательства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РФ, Челябинской обл., иных муниципальных правовых актов;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-невозможность реализации ИП ввиду отсутствия у ОМСУ необходимых полномочий;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наличие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возможности решения описанной в инициативном проекте проблемы более эффективным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559176" y="2348880"/>
            <a:ext cx="4248472" cy="39604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Право повторного внесения ИП после получения отказа: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Инициатор проекта в течение 5 календарных дней после получения отказа по ИП, в отношении которого принято решение об отказе, в связи с несоответствием ИП требованиям законодательства, вправе доработать ИП и повторно внести его в администрацию КГО.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Решение о допуске повторно внесенного ИП или об отказе в поддержке принимается администрацией КГО не позднее 10 календарных дней со дня его внесения в администрацию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ИП после его доработки можно вносить в администрацию КГО только 1 раз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909" y="1605583"/>
            <a:ext cx="8661648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протяжении 20 календарных дней администрация городского округа рассматривает проект на предмет допуска к конкурсному отбору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90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232" y="692696"/>
            <a:ext cx="8229600" cy="72008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Электронное голосование граждан в информационно-коммуникационной сети интернет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36068"/>
            <a:ext cx="8229600" cy="1792932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случае допуска к конкурсному отбору инициатор проекта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может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инициировать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проведение электронного голосования граждан в информационно-коммуникационной сети «Интернет» 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случае отсутствия инфраструктуры связи на части территории КГО инициатор проекта может инициировать сбор подписей граждан)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заявка подается в течение 4 календарных дней со дня приятия администрацией КГО решения о допуске проекта к конкурсному отбору: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23845" t="17789" r="16924" b="50479"/>
          <a:stretch/>
        </p:blipFill>
        <p:spPr bwMode="auto">
          <a:xfrm>
            <a:off x="611560" y="3573016"/>
            <a:ext cx="4248472" cy="25922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20073" y="3717032"/>
            <a:ext cx="33843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Постановление администрации КГО от 15.02.2022 № 425-п «Об утверждении Порядка проведения на территории КГО  электронного голосования граждан в отношении инициативных проектов, допущенных к конкурсному отбору»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60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Отзыв инициативного проекта инициатором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  <a:ln>
            <a:noFill/>
          </a:ln>
        </p:spPr>
        <p:txBody>
          <a:bodyPr>
            <a:normAutofit lnSpcReduction="10000"/>
          </a:bodyPr>
          <a:lstStyle/>
          <a:p>
            <a:pPr algn="just">
              <a:buClrTx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Инициатор проекта вправе подать в администрацию городского округа заявление об отзыве инициативного проекта не позднее чем за 5 календарных дней до даты проведения конкурсного отбора инициативных проектов.</a:t>
            </a:r>
          </a:p>
          <a:p>
            <a:pPr algn="just">
              <a:buClrTx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случае подачи инициатором проекта заявления об отзыве инициативного проекта до принятия решения о допуске/не допуске к конкурсному отбору, инициативный проект возвращается администрацией инициатору проекта.</a:t>
            </a:r>
          </a:p>
          <a:p>
            <a:pPr algn="just">
              <a:buClrTx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случае подачи инициатором проекта заявления об отзыве инициативного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проекта, в отношении которого администрацией принято решение о допуске к конкурсному отбору, администрация направляет заявление в конкурсную комиссию для исключения инициативного проекта из конкурсного отбора. 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87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504056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Конкурная комиссия проводит следующую работу: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301608" cy="5472608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Информирует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инициаторов проектов о дате, времени и месте проведения конкурсного отбора.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Конкурсный отбор проводится на основании следующих критериев:</a:t>
            </a:r>
          </a:p>
          <a:p>
            <a:pPr lvl="0" algn="just">
              <a:buClrTx/>
              <a:buFont typeface="+mj-lt"/>
              <a:buAutoNum type="arabicParenR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Приоритетные направления реализации инициативных проектов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buClrTx/>
              <a:buFont typeface="+mj-lt"/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Актуальность проблемы (очень высокая, высокая, средняя);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Tx/>
              <a:buFont typeface="+mj-lt"/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Степень проработанности инициативного проекта (очень высокая, высокая, средняя);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Tx/>
              <a:buFont typeface="+mj-lt"/>
              <a:buAutoNum type="arabicParenR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Планируемый (возможный) объем инициативных платежей;</a:t>
            </a:r>
          </a:p>
          <a:p>
            <a:pPr lvl="0" algn="just">
              <a:buClrTx/>
              <a:buFont typeface="+mj-lt"/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Планируемое трудовое и/или имущественное участие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заинтересованных лиц;</a:t>
            </a:r>
          </a:p>
          <a:p>
            <a:pPr lvl="0" algn="just">
              <a:buClrTx/>
              <a:buFont typeface="+mj-lt"/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Дополнительная поддержка инициативного проекта по результатам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электронного голосования граждан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информационно-телекоммуникационной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«Интернет» и сбора подписей граждан (в случае невозможности проведения электронного голосования граждан в связи с отсутствием инфраструктуры связи на части территории КГО).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Комиссия оценивает соответствие проекта критериям по бальной системе.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 наличии средств местного бюджета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решению комиссии прошедшими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конкурсный отбор могут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быть признаны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несколько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проектов, набравших наибольшее количество баллов.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два  и более инициативных проектов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набрали равное количество балов, то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прошедшим конкурсный отбор признается тот проект, который был внесен в администрацию ранее.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комиссии оформляется Протоколом, который не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позднее 3 календарных дней после заседания комиссии передается в администрацию (направляется на имя Главы городского округа)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49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880" y="908719"/>
            <a:ext cx="8229600" cy="1717105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Инициативный проект рассмотрен комиссией, протокол комиссии направляется в администрацию КГО,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которая выносит решение: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570" y="2996952"/>
            <a:ext cx="3816424" cy="31393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Поддержать проект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продолжить работу над ним в пределах бюджетных ассигнований, предусмотренных решением о местном бюджете на соответствующие цели и/или в соответствии с порядком составления и рассмотрения проекта местного бюджета (внесения изменений в решение о местном бюджете)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51040" y="2996951"/>
            <a:ext cx="3960440" cy="31393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тказать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поддержке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проекта и проинформировать инициатора проекта 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указанием причин: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отсутствие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средств местного бюджета, источником формирования которых не являются инициативные платежи, в объеме, необходимом для реализации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признание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инициативного проекта не прошедшим конкурсный отбор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940152" y="2621464"/>
            <a:ext cx="523521" cy="4736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459757" y="2625825"/>
            <a:ext cx="504056" cy="4736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67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503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Инициаторами могут выступить: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Инициативная группа численностью не менее 10 граждан, достигших 16-летнего возраста и проживающих на территории КГО;</a:t>
            </a:r>
          </a:p>
          <a:p>
            <a:pPr algn="just">
              <a:buClrTx/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Органы территориального общественного самоуправления;</a:t>
            </a:r>
          </a:p>
          <a:p>
            <a:pPr algn="just">
              <a:buClrTx/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Староста сельского населенного пункта</a:t>
            </a:r>
          </a:p>
          <a:p>
            <a:pPr algn="just">
              <a:buClrTx/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Индивидуальный предприниматель, зарегистрированный в установленном законодательстве порядке и проживающий на территории КГО;</a:t>
            </a:r>
          </a:p>
          <a:p>
            <a:pPr algn="just">
              <a:buClrTx/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Юридическое лицо, зарегистрированное в установленном законодательстве порядке, осуществляющее деятельность на территории КГО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40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9383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Приоритетные направления реализации инициативных проектов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988840"/>
            <a:ext cx="8280920" cy="2808312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pPr algn="just">
              <a:buClrTx/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Благоустройство территории КГО;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физической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культуры, школьного спорта и массового спорта, проведение культурных мероприятий;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Обустройство объектов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социальной инфраструктуры;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Дорожная деятельность;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Обеспечение доступности объектов инфраструктуры КГО для лиц с ограниченными возможностями здоровья и маломобильных групп населения;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направления,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соответствии с вопросами местного значения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3"/>
          <p:cNvSpPr txBox="1">
            <a:spLocks/>
          </p:cNvSpPr>
          <p:nvPr/>
        </p:nvSpPr>
        <p:spPr>
          <a:xfrm>
            <a:off x="2051720" y="5301208"/>
            <a:ext cx="5616624" cy="93610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18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3836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Инициативные проекты могут реализовываться в пределах следующих территорий: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717656"/>
          </a:xfrm>
          <a:ln>
            <a:noFill/>
          </a:ln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границах территорий территориального общественного самоуправления;</a:t>
            </a:r>
          </a:p>
          <a:p>
            <a:pPr algn="just">
              <a:buClrTx/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Группы жилых домов;</a:t>
            </a:r>
          </a:p>
          <a:p>
            <a:pPr algn="just">
              <a:buClrTx/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Квартала;</a:t>
            </a:r>
          </a:p>
          <a:p>
            <a:pPr algn="just">
              <a:buClrTx/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Жилого микрорайона;</a:t>
            </a:r>
          </a:p>
          <a:p>
            <a:pPr algn="just">
              <a:buClrTx/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Территории муниципального учреждения;</a:t>
            </a:r>
          </a:p>
          <a:p>
            <a:pPr algn="just">
              <a:buClrTx/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Иных территорий проживания граждан.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3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774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Определение границ территории, на которой будет реализован проект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850" y="2387426"/>
            <a:ext cx="3068719" cy="4281934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09600" y="155679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Заявление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определение границ вносится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Копейского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городского до подачи инициативного проекта в администрацию городского округа (оптимальный срок до 01.09.2023)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соответствии с формой представленной ниже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323" y="2387426"/>
            <a:ext cx="3140085" cy="428193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1" y="2204864"/>
            <a:ext cx="17986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214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4352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Основания для отказа в определении части территории: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каких случаях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администрацией КГО принимается решение об отказе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определении границ: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Часть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территории выходит за пределы городского округа;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Территория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находится в собственности или закреплена на ином вещном праве за третьими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лицами (за исключением территории, закрепленной за муниципальным учреждением);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границах данной территории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уже реализуется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аналогичный инициативный проект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4) Виды разрешенного использования земельного участка не соответствуют целям инициативного проекта;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5) Реализация инициативного проекта на данной территории противоречит нормам законодательства.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61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722344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распоряжения администрации КГО об определении границ предполагаемой части территории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3898776" cy="452596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Копейского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городского округа в течение 10 рабочих дней со дня поступления заявления принимает решение: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об определении границ предполагаемой части территории;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об отказе в определении границ предполагаемой части территории.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788024" y="1628800"/>
            <a:ext cx="3898776" cy="45979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Инициативная группа, по истечении 10 рабочих дней с момента подачи заявления получает от администрации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Копейского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городского округа:</a:t>
            </a:r>
          </a:p>
          <a:p>
            <a:pPr marL="0" indent="0">
              <a:buFont typeface="Arial" pitchFamily="34" charset="0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письмо с распоряжением администрации КГО об определении границ предполагаемой части территории (в случае отсутствия оснований для отказа);</a:t>
            </a:r>
          </a:p>
          <a:p>
            <a:pPr marL="0" indent="0">
              <a:buFont typeface="Arial" pitchFamily="34" charset="0"/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письмо, содержащее мотивированный отказ (в случае наличия оснований для отказа).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13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76064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Границы утверждены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1383"/>
            <a:ext cx="8229600" cy="4683961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В Собрание депутатов городского округа  подается обращение от инициатора проекта,  в соответствии с решением Собрания депутатов КГО от 28.06.2023 № 825-МО: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Обращение в Собрание депутатов КГО должно содержать:</a:t>
            </a:r>
          </a:p>
          <a:p>
            <a:pPr marL="342900" indent="-342900" algn="just">
              <a:buClrTx/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Предложение о дате, времени, месте проведения собрания или конференции граждан;</a:t>
            </a:r>
          </a:p>
          <a:p>
            <a:pPr marL="342900" indent="-342900" algn="just">
              <a:buClrTx/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Наименование выносимого для рассмотрения инициативного проекта;</a:t>
            </a:r>
          </a:p>
          <a:p>
            <a:pPr marL="342900" indent="-342900" algn="just">
              <a:buClrTx/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Реквизиты и наименование распоряжения администрации КГО об определении части территории, на которой планируется реализовать инициативный проект;</a:t>
            </a:r>
          </a:p>
          <a:p>
            <a:pPr marL="342900" indent="-342900" algn="just">
              <a:buClrTx/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Общее количество жителей, проживающих на соответствующей территории КГО, имеющих право на участие в собрании или конференции граждан;</a:t>
            </a:r>
          </a:p>
          <a:p>
            <a:pPr marL="342900" indent="-342900" algn="just">
              <a:buClrTx/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 проведения собрания или конференции граждан.</a:t>
            </a:r>
          </a:p>
          <a:p>
            <a:pPr marL="0" indent="0" algn="just">
              <a:buClrTx/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При внесении в Собрание депутатов КГО к обращению прикладываются:</a:t>
            </a:r>
          </a:p>
          <a:p>
            <a:pPr marL="342900" indent="-342900" algn="just">
              <a:buClrTx/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инициативной группы – список членов инициативной группы с указанием ФИО, даты рождения, адреса места жительства,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приложением копии паспорта;</a:t>
            </a:r>
          </a:p>
          <a:p>
            <a:pPr marL="342900" indent="-342900" algn="just">
              <a:buClrTx/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ЮЛ – выписка из единого государственного реестра ЮЛ;</a:t>
            </a:r>
          </a:p>
          <a:p>
            <a:pPr marL="342900" indent="-342900" algn="just">
              <a:buClrTx/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ИП – выписка из единого государственного реестра индивидуальных предпринимателей;</a:t>
            </a:r>
          </a:p>
          <a:p>
            <a:pPr marL="342900" indent="-342900" algn="just">
              <a:buClrTx/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полномочия представителя инициатора;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Tx/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Распоряжение администрации КГО об определении части территории;</a:t>
            </a:r>
          </a:p>
          <a:p>
            <a:pPr marL="0" indent="0">
              <a:buClr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   Согласие на обработку персональных данных. </a:t>
            </a:r>
          </a:p>
          <a:p>
            <a:pPr marL="342900" indent="-342900">
              <a:buClrTx/>
              <a:buFont typeface="+mj-lt"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124744"/>
            <a:ext cx="8229600" cy="5760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Проводим конференцию/собрание: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61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случае проведения конференции (более 300 человек проживающих на территории) необходимо предоставить: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20680" t="12224" r="20323" b="9419"/>
          <a:stretch/>
        </p:blipFill>
        <p:spPr bwMode="auto">
          <a:xfrm>
            <a:off x="485756" y="2204864"/>
            <a:ext cx="4032448" cy="4174307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/>
          <p:cNvPicPr/>
          <p:nvPr/>
        </p:nvPicPr>
        <p:blipFill rotWithShape="1">
          <a:blip r:embed="rId3"/>
          <a:srcRect l="19719" t="11223" r="19201" b="8016"/>
          <a:stretch/>
        </p:blipFill>
        <p:spPr bwMode="auto">
          <a:xfrm>
            <a:off x="4932040" y="2204864"/>
            <a:ext cx="3816424" cy="4176464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7664" y="1829980"/>
            <a:ext cx="189186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Очным способом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8144" y="1835532"/>
            <a:ext cx="208101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Заочным способом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37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1277</TotalTime>
  <Words>1605</Words>
  <Application>Microsoft Office PowerPoint</Application>
  <PresentationFormat>Экран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Инициативное бюджетирование</vt:lpstr>
      <vt:lpstr>Инициаторами могут выступить:</vt:lpstr>
      <vt:lpstr>Приоритетные направления реализации инициативных проектов</vt:lpstr>
      <vt:lpstr>Инициативные проекты могут реализовываться в пределах следующих территорий:</vt:lpstr>
      <vt:lpstr>Определение границ территории, на которой будет реализован проект</vt:lpstr>
      <vt:lpstr>Основания для отказа в определении части территории: </vt:lpstr>
      <vt:lpstr>Разработка распоряжения администрации КГО об определении границ предполагаемой части территории </vt:lpstr>
      <vt:lpstr>Границы утверждены</vt:lpstr>
      <vt:lpstr>В случае проведения конференции (более 300 человек проживающих на территории) необходимо предоставить:</vt:lpstr>
      <vt:lpstr>Как провести собрание/конференцию граждан  (Решение Собрания депутатов  от 28.06.2023 № 825-МО)</vt:lpstr>
      <vt:lpstr>Внесение проекта в администрацию с 1 октября по 1 ноября года, предшествующего очередному финансовому году</vt:lpstr>
      <vt:lpstr>Проект рассматривается администрацией Копейского городского округа и конкурсной комиссией по отбору проектов в течение 60 календарных дней после предельного срока внесения инициативных проектов (1 ноября)</vt:lpstr>
      <vt:lpstr>Администрация принимает решение о допуске к конкурсному отбору инициативных проектов, в отношении которых отсутствуют основания для отказа</vt:lpstr>
      <vt:lpstr>Электронное голосование граждан в информационно-коммуникационной сети интернет</vt:lpstr>
      <vt:lpstr>Отзыв инициативного проекта инициатором</vt:lpstr>
      <vt:lpstr>Конкурная комиссия проводит следующую работу:</vt:lpstr>
      <vt:lpstr>Инициативный проект рассмотрен комиссией, протокол комиссии направляется в администрацию КГО, которая выносит решение: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Инициативное бюджетирование</dc:title>
  <dc:creator>Куровская Юлия Евгеньевна</dc:creator>
  <cp:lastModifiedBy>Бредихина Вера Витальевна</cp:lastModifiedBy>
  <cp:revision>98</cp:revision>
  <cp:lastPrinted>2023-07-20T04:20:45Z</cp:lastPrinted>
  <dcterms:created xsi:type="dcterms:W3CDTF">2021-01-18T12:06:20Z</dcterms:created>
  <dcterms:modified xsi:type="dcterms:W3CDTF">2023-07-21T05:26:17Z</dcterms:modified>
</cp:coreProperties>
</file>